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1"/>
  </p:sldMasterIdLst>
  <p:notesMasterIdLst>
    <p:notesMasterId r:id="rId61"/>
  </p:notesMasterIdLst>
  <p:sldIdLst>
    <p:sldId id="256" r:id="rId2"/>
    <p:sldId id="287" r:id="rId3"/>
    <p:sldId id="258" r:id="rId4"/>
    <p:sldId id="328" r:id="rId5"/>
    <p:sldId id="327" r:id="rId6"/>
    <p:sldId id="319" r:id="rId7"/>
    <p:sldId id="314" r:id="rId8"/>
    <p:sldId id="315" r:id="rId9"/>
    <p:sldId id="316" r:id="rId10"/>
    <p:sldId id="288" r:id="rId11"/>
    <p:sldId id="289" r:id="rId12"/>
    <p:sldId id="290" r:id="rId13"/>
    <p:sldId id="291" r:id="rId14"/>
    <p:sldId id="292" r:id="rId15"/>
    <p:sldId id="286" r:id="rId16"/>
    <p:sldId id="307" r:id="rId17"/>
    <p:sldId id="299" r:id="rId18"/>
    <p:sldId id="309" r:id="rId19"/>
    <p:sldId id="312" r:id="rId20"/>
    <p:sldId id="310" r:id="rId21"/>
    <p:sldId id="313" r:id="rId22"/>
    <p:sldId id="326" r:id="rId23"/>
    <p:sldId id="260" r:id="rId24"/>
    <p:sldId id="331" r:id="rId25"/>
    <p:sldId id="330" r:id="rId26"/>
    <p:sldId id="295" r:id="rId27"/>
    <p:sldId id="300" r:id="rId28"/>
    <p:sldId id="302" r:id="rId29"/>
    <p:sldId id="301" r:id="rId30"/>
    <p:sldId id="304" r:id="rId31"/>
    <p:sldId id="303" r:id="rId32"/>
    <p:sldId id="305" r:id="rId33"/>
    <p:sldId id="317" r:id="rId34"/>
    <p:sldId id="318" r:id="rId35"/>
    <p:sldId id="308" r:id="rId36"/>
    <p:sldId id="320" r:id="rId37"/>
    <p:sldId id="321" r:id="rId38"/>
    <p:sldId id="269" r:id="rId39"/>
    <p:sldId id="262" r:id="rId40"/>
    <p:sldId id="297" r:id="rId41"/>
    <p:sldId id="296" r:id="rId42"/>
    <p:sldId id="298" r:id="rId43"/>
    <p:sldId id="279" r:id="rId44"/>
    <p:sldId id="323" r:id="rId45"/>
    <p:sldId id="270" r:id="rId46"/>
    <p:sldId id="271" r:id="rId47"/>
    <p:sldId id="272" r:id="rId48"/>
    <p:sldId id="322" r:id="rId49"/>
    <p:sldId id="266" r:id="rId50"/>
    <p:sldId id="267" r:id="rId51"/>
    <p:sldId id="268" r:id="rId52"/>
    <p:sldId id="324" r:id="rId53"/>
    <p:sldId id="283" r:id="rId54"/>
    <p:sldId id="284" r:id="rId55"/>
    <p:sldId id="285" r:id="rId56"/>
    <p:sldId id="325" r:id="rId57"/>
    <p:sldId id="280" r:id="rId58"/>
    <p:sldId id="281" r:id="rId59"/>
    <p:sldId id="28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udo.278@ms.saitama-u.ac.jp" initials="s" lastIdx="1" clrIdx="0">
    <p:extLst>
      <p:ext uri="{19B8F6BF-5375-455C-9EA6-DF929625EA0E}">
        <p15:presenceInfo xmlns:p15="http://schemas.microsoft.com/office/powerpoint/2012/main" userId="S::s.kudo.278@ms.saitama-u.ac.jp::9915af36-6873-4d58-9f00-c02fd47c3a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A7AF"/>
    <a:srgbClr val="1E99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67"/>
    <p:restoredTop sz="95934"/>
  </p:normalViewPr>
  <p:slideViewPr>
    <p:cSldViewPr snapToGrid="0" snapToObjects="1">
      <p:cViewPr>
        <p:scale>
          <a:sx n="59" d="100"/>
          <a:sy n="59" d="100"/>
        </p:scale>
        <p:origin x="1112" y="1408"/>
      </p:cViewPr>
      <p:guideLst/>
    </p:cSldViewPr>
  </p:slideViewPr>
  <p:outlineViewPr>
    <p:cViewPr>
      <p:scale>
        <a:sx n="33" d="100"/>
        <a:sy n="33" d="100"/>
      </p:scale>
      <p:origin x="0" y="-8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C5F2A-F7FB-6946-879F-39F1B18E6D8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kumimoji="1" lang="ja-JP" altLang="en-US"/>
        </a:p>
      </dgm:t>
    </dgm:pt>
    <dgm:pt modelId="{8F320F95-17F4-CA45-8648-8BD2F8CE8ADC}">
      <dgm:prSet/>
      <dgm:spPr/>
      <dgm:t>
        <a:bodyPr/>
        <a:lstStyle/>
        <a:p>
          <a:r>
            <a:rPr lang="ja-JP" altLang="en-US"/>
            <a:t>鍵だけでなく電気にも対応</a:t>
          </a:r>
          <a:endParaRPr lang="ja-JP"/>
        </a:p>
      </dgm:t>
    </dgm:pt>
    <dgm:pt modelId="{5A2255A4-3FDF-6540-A48B-2363256AE390}" type="parTrans" cxnId="{D76BB65D-1E25-BB4A-A26A-4D6826A0C934}">
      <dgm:prSet/>
      <dgm:spPr/>
      <dgm:t>
        <a:bodyPr/>
        <a:lstStyle/>
        <a:p>
          <a:endParaRPr kumimoji="1" lang="ja-JP" altLang="en-US"/>
        </a:p>
      </dgm:t>
    </dgm:pt>
    <dgm:pt modelId="{DFE56C5A-4781-0742-98D3-01DC0A21CBB0}" type="sibTrans" cxnId="{D76BB65D-1E25-BB4A-A26A-4D6826A0C934}">
      <dgm:prSet/>
      <dgm:spPr/>
      <dgm:t>
        <a:bodyPr/>
        <a:lstStyle/>
        <a:p>
          <a:endParaRPr kumimoji="1" lang="ja-JP" altLang="en-US"/>
        </a:p>
      </dgm:t>
    </dgm:pt>
    <dgm:pt modelId="{962BE49C-B77A-FD4B-BA6C-51E9089E1DEE}">
      <dgm:prSet/>
      <dgm:spPr>
        <a:solidFill>
          <a:schemeClr val="accent1"/>
        </a:solidFill>
      </dgm:spPr>
      <dgm:t>
        <a:bodyPr/>
        <a:lstStyle/>
        <a:p>
          <a:r>
            <a:rPr lang="ja-JP" altLang="en-US"/>
            <a:t>鍵のみに対応</a:t>
          </a:r>
          <a:endParaRPr lang="en-US" altLang="ja-JP" dirty="0"/>
        </a:p>
      </dgm:t>
    </dgm:pt>
    <dgm:pt modelId="{D3E97578-47FE-1544-804C-AF975B8E145E}" type="sibTrans" cxnId="{56FBB82D-125C-4B4B-BCB4-E6B35952A1C6}">
      <dgm:prSet/>
      <dgm:spPr>
        <a:solidFill>
          <a:schemeClr val="tx2">
            <a:lumMod val="20000"/>
            <a:lumOff val="80000"/>
          </a:schemeClr>
        </a:solidFill>
      </dgm:spPr>
      <dgm:t>
        <a:bodyPr/>
        <a:lstStyle/>
        <a:p>
          <a:endParaRPr kumimoji="1" lang="ja-JP" altLang="en-US"/>
        </a:p>
      </dgm:t>
    </dgm:pt>
    <dgm:pt modelId="{F92C9601-39A1-C346-9EFC-C467E4E8D49B}" type="parTrans" cxnId="{56FBB82D-125C-4B4B-BCB4-E6B35952A1C6}">
      <dgm:prSet/>
      <dgm:spPr/>
      <dgm:t>
        <a:bodyPr/>
        <a:lstStyle/>
        <a:p>
          <a:endParaRPr kumimoji="1" lang="ja-JP" altLang="en-US"/>
        </a:p>
      </dgm:t>
    </dgm:pt>
    <dgm:pt modelId="{80D82855-11E5-3F4A-BFFE-94CAE725B006}" type="pres">
      <dgm:prSet presAssocID="{F0FC5F2A-F7FB-6946-879F-39F1B18E6D80}" presName="Name0" presStyleCnt="0">
        <dgm:presLayoutVars>
          <dgm:dir/>
          <dgm:resizeHandles val="exact"/>
        </dgm:presLayoutVars>
      </dgm:prSet>
      <dgm:spPr/>
    </dgm:pt>
    <dgm:pt modelId="{8B8F3C23-EC11-2F41-AE48-E2BA04DF9EAF}" type="pres">
      <dgm:prSet presAssocID="{962BE49C-B77A-FD4B-BA6C-51E9089E1DEE}" presName="node" presStyleLbl="node1" presStyleIdx="0" presStyleCnt="2" custScaleY="153758">
        <dgm:presLayoutVars>
          <dgm:bulletEnabled val="1"/>
        </dgm:presLayoutVars>
      </dgm:prSet>
      <dgm:spPr/>
    </dgm:pt>
    <dgm:pt modelId="{E812FDA2-8382-D04E-9ADA-B2484BD9B8B3}" type="pres">
      <dgm:prSet presAssocID="{D3E97578-47FE-1544-804C-AF975B8E145E}" presName="sibTrans" presStyleLbl="sibTrans2D1" presStyleIdx="0" presStyleCnt="1"/>
      <dgm:spPr/>
    </dgm:pt>
    <dgm:pt modelId="{D958406B-070D-9741-A706-F7BF4BFAA428}" type="pres">
      <dgm:prSet presAssocID="{D3E97578-47FE-1544-804C-AF975B8E145E}" presName="connectorText" presStyleLbl="sibTrans2D1" presStyleIdx="0" presStyleCnt="1"/>
      <dgm:spPr/>
    </dgm:pt>
    <dgm:pt modelId="{AD7900AE-380A-014B-84CD-9F36487F4C34}" type="pres">
      <dgm:prSet presAssocID="{8F320F95-17F4-CA45-8648-8BD2F8CE8ADC}" presName="node" presStyleLbl="node1" presStyleIdx="1" presStyleCnt="2" custScaleY="153743">
        <dgm:presLayoutVars>
          <dgm:bulletEnabled val="1"/>
        </dgm:presLayoutVars>
      </dgm:prSet>
      <dgm:spPr/>
    </dgm:pt>
  </dgm:ptLst>
  <dgm:cxnLst>
    <dgm:cxn modelId="{56FBB82D-125C-4B4B-BCB4-E6B35952A1C6}" srcId="{F0FC5F2A-F7FB-6946-879F-39F1B18E6D80}" destId="{962BE49C-B77A-FD4B-BA6C-51E9089E1DEE}" srcOrd="0" destOrd="0" parTransId="{F92C9601-39A1-C346-9EFC-C467E4E8D49B}" sibTransId="{D3E97578-47FE-1544-804C-AF975B8E145E}"/>
    <dgm:cxn modelId="{78FDE951-B3D3-E440-B88F-0C47787C2D17}" type="presOf" srcId="{D3E97578-47FE-1544-804C-AF975B8E145E}" destId="{E812FDA2-8382-D04E-9ADA-B2484BD9B8B3}" srcOrd="0" destOrd="0" presId="urn:microsoft.com/office/officeart/2005/8/layout/process1"/>
    <dgm:cxn modelId="{D76BB65D-1E25-BB4A-A26A-4D6826A0C934}" srcId="{F0FC5F2A-F7FB-6946-879F-39F1B18E6D80}" destId="{8F320F95-17F4-CA45-8648-8BD2F8CE8ADC}" srcOrd="1" destOrd="0" parTransId="{5A2255A4-3FDF-6540-A48B-2363256AE390}" sibTransId="{DFE56C5A-4781-0742-98D3-01DC0A21CBB0}"/>
    <dgm:cxn modelId="{9354337F-B2F3-DC47-A0D7-6D49999A2704}" type="presOf" srcId="{F0FC5F2A-F7FB-6946-879F-39F1B18E6D80}" destId="{80D82855-11E5-3F4A-BFFE-94CAE725B006}" srcOrd="0" destOrd="0" presId="urn:microsoft.com/office/officeart/2005/8/layout/process1"/>
    <dgm:cxn modelId="{CF73C08E-AEC7-D34E-BB5B-232DA53EA201}" type="presOf" srcId="{D3E97578-47FE-1544-804C-AF975B8E145E}" destId="{D958406B-070D-9741-A706-F7BF4BFAA428}" srcOrd="1" destOrd="0" presId="urn:microsoft.com/office/officeart/2005/8/layout/process1"/>
    <dgm:cxn modelId="{2A823FE3-7A5F-DD43-95C1-0032568C101B}" type="presOf" srcId="{962BE49C-B77A-FD4B-BA6C-51E9089E1DEE}" destId="{8B8F3C23-EC11-2F41-AE48-E2BA04DF9EAF}" srcOrd="0" destOrd="0" presId="urn:microsoft.com/office/officeart/2005/8/layout/process1"/>
    <dgm:cxn modelId="{A62845E6-C839-3A44-B9A9-1C86F144F588}" type="presOf" srcId="{8F320F95-17F4-CA45-8648-8BD2F8CE8ADC}" destId="{AD7900AE-380A-014B-84CD-9F36487F4C34}" srcOrd="0" destOrd="0" presId="urn:microsoft.com/office/officeart/2005/8/layout/process1"/>
    <dgm:cxn modelId="{A41C727C-8FA8-4F47-84D9-EC376C28BE81}" type="presParOf" srcId="{80D82855-11E5-3F4A-BFFE-94CAE725B006}" destId="{8B8F3C23-EC11-2F41-AE48-E2BA04DF9EAF}" srcOrd="0" destOrd="0" presId="urn:microsoft.com/office/officeart/2005/8/layout/process1"/>
    <dgm:cxn modelId="{A4DD2BEA-AFD8-6F4B-A8E9-D9D04C85F016}" type="presParOf" srcId="{80D82855-11E5-3F4A-BFFE-94CAE725B006}" destId="{E812FDA2-8382-D04E-9ADA-B2484BD9B8B3}" srcOrd="1" destOrd="0" presId="urn:microsoft.com/office/officeart/2005/8/layout/process1"/>
    <dgm:cxn modelId="{2E69EE72-24F8-784D-BDEE-FE5D433EDC9C}" type="presParOf" srcId="{E812FDA2-8382-D04E-9ADA-B2484BD9B8B3}" destId="{D958406B-070D-9741-A706-F7BF4BFAA428}" srcOrd="0" destOrd="0" presId="urn:microsoft.com/office/officeart/2005/8/layout/process1"/>
    <dgm:cxn modelId="{B64830F3-18E4-9640-BABE-46DFA47DA1F0}" type="presParOf" srcId="{80D82855-11E5-3F4A-BFFE-94CAE725B006}" destId="{AD7900AE-380A-014B-84CD-9F36487F4C34}"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C5F2A-F7FB-6946-879F-39F1B18E6D8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kumimoji="1" lang="ja-JP" altLang="en-US"/>
        </a:p>
      </dgm:t>
    </dgm:pt>
    <dgm:pt modelId="{8F320F95-17F4-CA45-8648-8BD2F8CE8ADC}">
      <dgm:prSet/>
      <dgm:spPr/>
      <dgm:t>
        <a:bodyPr/>
        <a:lstStyle/>
        <a:p>
          <a:r>
            <a:rPr lang="ja-JP" altLang="en-US"/>
            <a:t>通知するだけなので確認が必要になる</a:t>
          </a:r>
          <a:endParaRPr lang="ja-JP"/>
        </a:p>
      </dgm:t>
    </dgm:pt>
    <dgm:pt modelId="{5A2255A4-3FDF-6540-A48B-2363256AE390}" type="parTrans" cxnId="{D76BB65D-1E25-BB4A-A26A-4D6826A0C934}">
      <dgm:prSet/>
      <dgm:spPr/>
      <dgm:t>
        <a:bodyPr/>
        <a:lstStyle/>
        <a:p>
          <a:endParaRPr kumimoji="1" lang="ja-JP" altLang="en-US"/>
        </a:p>
      </dgm:t>
    </dgm:pt>
    <dgm:pt modelId="{DFE56C5A-4781-0742-98D3-01DC0A21CBB0}" type="sibTrans" cxnId="{D76BB65D-1E25-BB4A-A26A-4D6826A0C934}">
      <dgm:prSet/>
      <dgm:spPr/>
      <dgm:t>
        <a:bodyPr/>
        <a:lstStyle/>
        <a:p>
          <a:endParaRPr kumimoji="1" lang="ja-JP" altLang="en-US"/>
        </a:p>
      </dgm:t>
    </dgm:pt>
    <dgm:pt modelId="{962BE49C-B77A-FD4B-BA6C-51E9089E1DEE}">
      <dgm:prSet/>
      <dgm:spPr>
        <a:solidFill>
          <a:schemeClr val="accent1"/>
        </a:solidFill>
      </dgm:spPr>
      <dgm:t>
        <a:bodyPr/>
        <a:lstStyle/>
        <a:p>
          <a:r>
            <a:rPr lang="ja-JP" altLang="en-US"/>
            <a:t>自動でロックされる</a:t>
          </a:r>
          <a:endParaRPr lang="en-US" altLang="ja-JP" dirty="0"/>
        </a:p>
      </dgm:t>
    </dgm:pt>
    <dgm:pt modelId="{D3E97578-47FE-1544-804C-AF975B8E145E}" type="sibTrans" cxnId="{56FBB82D-125C-4B4B-BCB4-E6B35952A1C6}">
      <dgm:prSet/>
      <dgm:spPr>
        <a:solidFill>
          <a:schemeClr val="tx2">
            <a:lumMod val="20000"/>
            <a:lumOff val="80000"/>
          </a:schemeClr>
        </a:solidFill>
      </dgm:spPr>
      <dgm:t>
        <a:bodyPr/>
        <a:lstStyle/>
        <a:p>
          <a:endParaRPr kumimoji="1" lang="ja-JP" altLang="en-US"/>
        </a:p>
      </dgm:t>
    </dgm:pt>
    <dgm:pt modelId="{F92C9601-39A1-C346-9EFC-C467E4E8D49B}" type="parTrans" cxnId="{56FBB82D-125C-4B4B-BCB4-E6B35952A1C6}">
      <dgm:prSet/>
      <dgm:spPr/>
      <dgm:t>
        <a:bodyPr/>
        <a:lstStyle/>
        <a:p>
          <a:endParaRPr kumimoji="1" lang="ja-JP" altLang="en-US"/>
        </a:p>
      </dgm:t>
    </dgm:pt>
    <dgm:pt modelId="{80D82855-11E5-3F4A-BFFE-94CAE725B006}" type="pres">
      <dgm:prSet presAssocID="{F0FC5F2A-F7FB-6946-879F-39F1B18E6D80}" presName="Name0" presStyleCnt="0">
        <dgm:presLayoutVars>
          <dgm:dir/>
          <dgm:resizeHandles val="exact"/>
        </dgm:presLayoutVars>
      </dgm:prSet>
      <dgm:spPr/>
    </dgm:pt>
    <dgm:pt modelId="{8B8F3C23-EC11-2F41-AE48-E2BA04DF9EAF}" type="pres">
      <dgm:prSet presAssocID="{962BE49C-B77A-FD4B-BA6C-51E9089E1DEE}" presName="node" presStyleLbl="node1" presStyleIdx="0" presStyleCnt="2" custScaleY="153758">
        <dgm:presLayoutVars>
          <dgm:bulletEnabled val="1"/>
        </dgm:presLayoutVars>
      </dgm:prSet>
      <dgm:spPr/>
    </dgm:pt>
    <dgm:pt modelId="{E812FDA2-8382-D04E-9ADA-B2484BD9B8B3}" type="pres">
      <dgm:prSet presAssocID="{D3E97578-47FE-1544-804C-AF975B8E145E}" presName="sibTrans" presStyleLbl="sibTrans2D1" presStyleIdx="0" presStyleCnt="1"/>
      <dgm:spPr/>
    </dgm:pt>
    <dgm:pt modelId="{D958406B-070D-9741-A706-F7BF4BFAA428}" type="pres">
      <dgm:prSet presAssocID="{D3E97578-47FE-1544-804C-AF975B8E145E}" presName="connectorText" presStyleLbl="sibTrans2D1" presStyleIdx="0" presStyleCnt="1"/>
      <dgm:spPr/>
    </dgm:pt>
    <dgm:pt modelId="{AD7900AE-380A-014B-84CD-9F36487F4C34}" type="pres">
      <dgm:prSet presAssocID="{8F320F95-17F4-CA45-8648-8BD2F8CE8ADC}" presName="node" presStyleLbl="node1" presStyleIdx="1" presStyleCnt="2" custScaleY="153743">
        <dgm:presLayoutVars>
          <dgm:bulletEnabled val="1"/>
        </dgm:presLayoutVars>
      </dgm:prSet>
      <dgm:spPr/>
    </dgm:pt>
  </dgm:ptLst>
  <dgm:cxnLst>
    <dgm:cxn modelId="{56FBB82D-125C-4B4B-BCB4-E6B35952A1C6}" srcId="{F0FC5F2A-F7FB-6946-879F-39F1B18E6D80}" destId="{962BE49C-B77A-FD4B-BA6C-51E9089E1DEE}" srcOrd="0" destOrd="0" parTransId="{F92C9601-39A1-C346-9EFC-C467E4E8D49B}" sibTransId="{D3E97578-47FE-1544-804C-AF975B8E145E}"/>
    <dgm:cxn modelId="{78FDE951-B3D3-E440-B88F-0C47787C2D17}" type="presOf" srcId="{D3E97578-47FE-1544-804C-AF975B8E145E}" destId="{E812FDA2-8382-D04E-9ADA-B2484BD9B8B3}" srcOrd="0" destOrd="0" presId="urn:microsoft.com/office/officeart/2005/8/layout/process1"/>
    <dgm:cxn modelId="{D76BB65D-1E25-BB4A-A26A-4D6826A0C934}" srcId="{F0FC5F2A-F7FB-6946-879F-39F1B18E6D80}" destId="{8F320F95-17F4-CA45-8648-8BD2F8CE8ADC}" srcOrd="1" destOrd="0" parTransId="{5A2255A4-3FDF-6540-A48B-2363256AE390}" sibTransId="{DFE56C5A-4781-0742-98D3-01DC0A21CBB0}"/>
    <dgm:cxn modelId="{9354337F-B2F3-DC47-A0D7-6D49999A2704}" type="presOf" srcId="{F0FC5F2A-F7FB-6946-879F-39F1B18E6D80}" destId="{80D82855-11E5-3F4A-BFFE-94CAE725B006}" srcOrd="0" destOrd="0" presId="urn:microsoft.com/office/officeart/2005/8/layout/process1"/>
    <dgm:cxn modelId="{CF73C08E-AEC7-D34E-BB5B-232DA53EA201}" type="presOf" srcId="{D3E97578-47FE-1544-804C-AF975B8E145E}" destId="{D958406B-070D-9741-A706-F7BF4BFAA428}" srcOrd="1" destOrd="0" presId="urn:microsoft.com/office/officeart/2005/8/layout/process1"/>
    <dgm:cxn modelId="{2A823FE3-7A5F-DD43-95C1-0032568C101B}" type="presOf" srcId="{962BE49C-B77A-FD4B-BA6C-51E9089E1DEE}" destId="{8B8F3C23-EC11-2F41-AE48-E2BA04DF9EAF}" srcOrd="0" destOrd="0" presId="urn:microsoft.com/office/officeart/2005/8/layout/process1"/>
    <dgm:cxn modelId="{A62845E6-C839-3A44-B9A9-1C86F144F588}" type="presOf" srcId="{8F320F95-17F4-CA45-8648-8BD2F8CE8ADC}" destId="{AD7900AE-380A-014B-84CD-9F36487F4C34}" srcOrd="0" destOrd="0" presId="urn:microsoft.com/office/officeart/2005/8/layout/process1"/>
    <dgm:cxn modelId="{A41C727C-8FA8-4F47-84D9-EC376C28BE81}" type="presParOf" srcId="{80D82855-11E5-3F4A-BFFE-94CAE725B006}" destId="{8B8F3C23-EC11-2F41-AE48-E2BA04DF9EAF}" srcOrd="0" destOrd="0" presId="urn:microsoft.com/office/officeart/2005/8/layout/process1"/>
    <dgm:cxn modelId="{A4DD2BEA-AFD8-6F4B-A8E9-D9D04C85F016}" type="presParOf" srcId="{80D82855-11E5-3F4A-BFFE-94CAE725B006}" destId="{E812FDA2-8382-D04E-9ADA-B2484BD9B8B3}" srcOrd="1" destOrd="0" presId="urn:microsoft.com/office/officeart/2005/8/layout/process1"/>
    <dgm:cxn modelId="{2E69EE72-24F8-784D-BDEE-FE5D433EDC9C}" type="presParOf" srcId="{E812FDA2-8382-D04E-9ADA-B2484BD9B8B3}" destId="{D958406B-070D-9741-A706-F7BF4BFAA428}" srcOrd="0" destOrd="0" presId="urn:microsoft.com/office/officeart/2005/8/layout/process1"/>
    <dgm:cxn modelId="{B64830F3-18E4-9640-BABE-46DFA47DA1F0}" type="presParOf" srcId="{80D82855-11E5-3F4A-BFFE-94CAE725B006}" destId="{AD7900AE-380A-014B-84CD-9F36487F4C34}"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F3C23-EC11-2F41-AE48-E2BA04DF9EAF}">
      <dsp:nvSpPr>
        <dsp:cNvPr id="0" name=""/>
        <dsp:cNvSpPr/>
      </dsp:nvSpPr>
      <dsp:spPr>
        <a:xfrm>
          <a:off x="1542" y="761997"/>
          <a:ext cx="3289902" cy="3035093"/>
        </a:xfrm>
        <a:prstGeom prst="roundRect">
          <a:avLst>
            <a:gd name="adj" fmla="val 10000"/>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altLang="en-US" sz="3600" kern="1200"/>
            <a:t>鍵のみに対応</a:t>
          </a:r>
          <a:endParaRPr lang="en-US" altLang="ja-JP" sz="3600" kern="1200" dirty="0"/>
        </a:p>
      </dsp:txBody>
      <dsp:txXfrm>
        <a:off x="90437" y="850892"/>
        <a:ext cx="3112112" cy="2857303"/>
      </dsp:txXfrm>
    </dsp:sp>
    <dsp:sp modelId="{E812FDA2-8382-D04E-9ADA-B2484BD9B8B3}">
      <dsp:nvSpPr>
        <dsp:cNvPr id="0" name=""/>
        <dsp:cNvSpPr/>
      </dsp:nvSpPr>
      <dsp:spPr>
        <a:xfrm>
          <a:off x="3620435" y="1871596"/>
          <a:ext cx="697459" cy="815895"/>
        </a:xfrm>
        <a:prstGeom prst="rightArrow">
          <a:avLst>
            <a:gd name="adj1" fmla="val 60000"/>
            <a:gd name="adj2" fmla="val 5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kumimoji="1" lang="ja-JP" altLang="en-US" sz="2900" kern="1200"/>
        </a:p>
      </dsp:txBody>
      <dsp:txXfrm>
        <a:off x="3620435" y="2034775"/>
        <a:ext cx="488221" cy="489537"/>
      </dsp:txXfrm>
    </dsp:sp>
    <dsp:sp modelId="{AD7900AE-380A-014B-84CD-9F36487F4C34}">
      <dsp:nvSpPr>
        <dsp:cNvPr id="0" name=""/>
        <dsp:cNvSpPr/>
      </dsp:nvSpPr>
      <dsp:spPr>
        <a:xfrm>
          <a:off x="4607406" y="762145"/>
          <a:ext cx="3289902" cy="303479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altLang="en-US" sz="3600" kern="1200"/>
            <a:t>鍵だけでなく電気にも対応</a:t>
          </a:r>
          <a:endParaRPr lang="ja-JP" sz="3600" kern="1200"/>
        </a:p>
      </dsp:txBody>
      <dsp:txXfrm>
        <a:off x="4696292" y="851031"/>
        <a:ext cx="3112130" cy="2857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F3C23-EC11-2F41-AE48-E2BA04DF9EAF}">
      <dsp:nvSpPr>
        <dsp:cNvPr id="0" name=""/>
        <dsp:cNvSpPr/>
      </dsp:nvSpPr>
      <dsp:spPr>
        <a:xfrm>
          <a:off x="1542" y="761997"/>
          <a:ext cx="3289902" cy="3035093"/>
        </a:xfrm>
        <a:prstGeom prst="roundRect">
          <a:avLst>
            <a:gd name="adj" fmla="val 10000"/>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ja-JP" altLang="en-US" sz="3500" kern="1200"/>
            <a:t>自動でロックされる</a:t>
          </a:r>
          <a:endParaRPr lang="en-US" altLang="ja-JP" sz="3500" kern="1200" dirty="0"/>
        </a:p>
      </dsp:txBody>
      <dsp:txXfrm>
        <a:off x="90437" y="850892"/>
        <a:ext cx="3112112" cy="2857303"/>
      </dsp:txXfrm>
    </dsp:sp>
    <dsp:sp modelId="{E812FDA2-8382-D04E-9ADA-B2484BD9B8B3}">
      <dsp:nvSpPr>
        <dsp:cNvPr id="0" name=""/>
        <dsp:cNvSpPr/>
      </dsp:nvSpPr>
      <dsp:spPr>
        <a:xfrm>
          <a:off x="3620435" y="1871596"/>
          <a:ext cx="697459" cy="815895"/>
        </a:xfrm>
        <a:prstGeom prst="rightArrow">
          <a:avLst>
            <a:gd name="adj1" fmla="val 60000"/>
            <a:gd name="adj2" fmla="val 5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3620435" y="2034775"/>
        <a:ext cx="488221" cy="489537"/>
      </dsp:txXfrm>
    </dsp:sp>
    <dsp:sp modelId="{AD7900AE-380A-014B-84CD-9F36487F4C34}">
      <dsp:nvSpPr>
        <dsp:cNvPr id="0" name=""/>
        <dsp:cNvSpPr/>
      </dsp:nvSpPr>
      <dsp:spPr>
        <a:xfrm>
          <a:off x="4607406" y="762145"/>
          <a:ext cx="3289902" cy="303479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ja-JP" altLang="en-US" sz="3500" kern="1200"/>
            <a:t>通知するだけなので確認が必要になる</a:t>
          </a:r>
          <a:endParaRPr lang="ja-JP" sz="3500" kern="1200"/>
        </a:p>
      </dsp:txBody>
      <dsp:txXfrm>
        <a:off x="4696292" y="851031"/>
        <a:ext cx="3112130" cy="28570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CFFD6B1-7EAA-604D-BAEC-11C25A4F3B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40F176E-4A46-5043-9695-7E00F63724A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F14E4-DC33-5548-82BF-46172E2DF4D6}" type="datetimeFigureOut">
              <a:rPr kumimoji="1" lang="ja-JP" altLang="en-US" smtClean="0"/>
              <a:t>2020/1/20</a:t>
            </a:fld>
            <a:endParaRPr kumimoji="1" lang="ja-JP" altLang="en-US"/>
          </a:p>
        </p:txBody>
      </p:sp>
      <p:sp>
        <p:nvSpPr>
          <p:cNvPr id="4" name="スライド イメージ プレースホルダー 3">
            <a:extLst>
              <a:ext uri="{FF2B5EF4-FFF2-40B4-BE49-F238E27FC236}">
                <a16:creationId xmlns:a16="http://schemas.microsoft.com/office/drawing/2014/main" id="{4AA23177-A1FA-B647-858A-45E8268005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a:extLst>
              <a:ext uri="{FF2B5EF4-FFF2-40B4-BE49-F238E27FC236}">
                <a16:creationId xmlns:a16="http://schemas.microsoft.com/office/drawing/2014/main" id="{3C541EA4-68BB-E74B-8A62-0FEFE7C2796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6454AE83-0EEE-5E42-9DA8-AEEF855180E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a:extLst>
              <a:ext uri="{FF2B5EF4-FFF2-40B4-BE49-F238E27FC236}">
                <a16:creationId xmlns:a16="http://schemas.microsoft.com/office/drawing/2014/main" id="{574D75C6-AD09-684C-B214-374D023E0F1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077B5E-EDA8-B74F-8CAF-C0FA7D17822A}"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これから</a:t>
            </a:r>
            <a:r>
              <a:rPr kumimoji="1" lang="en-US" altLang="ja-JP" dirty="0"/>
              <a:t>E</a:t>
            </a:r>
            <a:r>
              <a:rPr kumimoji="1" lang="ja-JP" altLang="en-US"/>
              <a:t>班</a:t>
            </a:r>
            <a:r>
              <a:rPr kumimoji="1" lang="en-US" altLang="ja-JP" dirty="0"/>
              <a:t>,KKSTK</a:t>
            </a:r>
            <a:r>
              <a:rPr kumimoji="1" lang="ja-JP" altLang="en-US"/>
              <a:t>のプロダクト発表を始めたいと思います。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a:t>
            </a:fld>
            <a:endParaRPr kumimoji="1" lang="ja-JP" altLang="en-US"/>
          </a:p>
        </p:txBody>
      </p:sp>
    </p:spTree>
    <p:extLst>
      <p:ext uri="{BB962C8B-B14F-4D97-AF65-F5344CB8AC3E}">
        <p14:creationId xmlns:p14="http://schemas.microsoft.com/office/powerpoint/2010/main" val="262251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さかまき</a:t>
            </a:r>
            <a:r>
              <a:rPr kumimoji="1" lang="en-US" altLang="ja-JP" dirty="0"/>
              <a:t>)</a:t>
            </a:r>
          </a:p>
          <a:p>
            <a:r>
              <a:rPr kumimoji="1" lang="ja-JP" altLang="en-US"/>
              <a:t>それでは実際にアプリ操作の説明をします。</a:t>
            </a:r>
            <a:endParaRPr kumimoji="1" lang="en-US" altLang="ja-JP" dirty="0"/>
          </a:p>
          <a:p>
            <a:r>
              <a:rPr kumimoji="1" lang="ja-JP" altLang="en-US"/>
              <a:t>まずは設定画面です。動画を用意したのでご覧ください。</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10</a:t>
            </a:fld>
            <a:endParaRPr kumimoji="1" lang="ja-JP" altLang="en-US"/>
          </a:p>
        </p:txBody>
      </p:sp>
    </p:spTree>
    <p:extLst>
      <p:ext uri="{BB962C8B-B14F-4D97-AF65-F5344CB8AC3E}">
        <p14:creationId xmlns:p14="http://schemas.microsoft.com/office/powerpoint/2010/main" val="12536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さかまき</a:t>
            </a:r>
            <a:r>
              <a:rPr kumimoji="1" lang="en-US" altLang="ja-JP" dirty="0"/>
              <a:t>)</a:t>
            </a:r>
          </a:p>
          <a:p>
            <a:r>
              <a:rPr kumimoji="1" lang="ja-JP" altLang="en-US"/>
              <a:t>具体的に説明しようと思います。</a:t>
            </a:r>
            <a:endParaRPr kumimoji="1" lang="en-US" altLang="ja-JP" dirty="0"/>
          </a:p>
          <a:p>
            <a:r>
              <a:rPr kumimoji="1" lang="ja-JP" altLang="en-US"/>
              <a:t>登録は大きく分けて４つのステップで完了します。</a:t>
            </a:r>
            <a:endParaRPr kumimoji="1" lang="en-US" altLang="ja-JP" dirty="0"/>
          </a:p>
          <a:p>
            <a:r>
              <a:rPr kumimoji="1" lang="ja-JP" altLang="en-US"/>
              <a:t>動画にもあったようにまずログイン画面があり、</a:t>
            </a:r>
            <a:endParaRPr kumimoji="1" lang="en-US" altLang="ja-JP" dirty="0"/>
          </a:p>
          <a:p>
            <a:r>
              <a:rPr kumimoji="1" lang="ja-JP" altLang="en-US"/>
              <a:t>初めての場合はユーザ名</a:t>
            </a:r>
            <a:r>
              <a:rPr kumimoji="1" lang="en-US" altLang="ja-JP" dirty="0"/>
              <a:t>,</a:t>
            </a:r>
            <a:r>
              <a:rPr kumimoji="1" lang="ja-JP" altLang="en-US"/>
              <a:t>メールアドレス</a:t>
            </a:r>
            <a:r>
              <a:rPr kumimoji="1" lang="en-US" altLang="ja-JP" dirty="0"/>
              <a:t>,</a:t>
            </a:r>
            <a:r>
              <a:rPr kumimoji="1" lang="ja-JP" altLang="en-US"/>
              <a:t>パスワードを登録します。</a:t>
            </a:r>
            <a:endParaRPr kumimoji="1" lang="en-US" altLang="ja-JP" dirty="0"/>
          </a:p>
          <a:p>
            <a:r>
              <a:rPr kumimoji="1" lang="ja-JP" altLang="en-US"/>
              <a:t>誰かから招待を受ける場合は招待コードを入力します。</a:t>
            </a:r>
            <a:endParaRPr kumimoji="1" lang="en-US" altLang="ja-JP" dirty="0"/>
          </a:p>
          <a:p>
            <a:r>
              <a:rPr kumimoji="1" lang="ja-JP" altLang="en-US"/>
              <a:t>招待コードを入力する場合は初期登録が不要なので、次からは初めて利用する場合の方のみの設定となります。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11</a:t>
            </a:fld>
            <a:endParaRPr kumimoji="1" lang="ja-JP" altLang="en-US"/>
          </a:p>
        </p:txBody>
      </p:sp>
    </p:spTree>
    <p:extLst>
      <p:ext uri="{BB962C8B-B14F-4D97-AF65-F5344CB8AC3E}">
        <p14:creationId xmlns:p14="http://schemas.microsoft.com/office/powerpoint/2010/main" val="8202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さかまき</a:t>
            </a:r>
            <a:r>
              <a:rPr kumimoji="1" lang="en-US" altLang="ja-JP" dirty="0"/>
              <a:t>)</a:t>
            </a:r>
          </a:p>
          <a:p>
            <a:r>
              <a:rPr kumimoji="1" lang="ja-JP" altLang="en-US"/>
              <a:t>次に自宅情報の登録をします。</a:t>
            </a:r>
            <a:endParaRPr kumimoji="1" lang="en-US" altLang="ja-JP" dirty="0"/>
          </a:p>
          <a:p>
            <a:r>
              <a:rPr kumimoji="1" lang="ja-JP" altLang="en-US"/>
              <a:t>位置情報を用いるため、手入力なしで自分の家の位置をアプリが自動的に取得する仕様になっています。</a:t>
            </a:r>
            <a:endParaRPr kumimoji="1" lang="en-US" altLang="ja-JP" dirty="0"/>
          </a:p>
          <a:p>
            <a:r>
              <a:rPr kumimoji="1" lang="ja-JP" altLang="en-US"/>
              <a:t>自宅の住所があっている場合は次へを押すと次に進みます。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12</a:t>
            </a:fld>
            <a:endParaRPr kumimoji="1" lang="ja-JP" altLang="en-US"/>
          </a:p>
        </p:txBody>
      </p:sp>
    </p:spTree>
    <p:extLst>
      <p:ext uri="{BB962C8B-B14F-4D97-AF65-F5344CB8AC3E}">
        <p14:creationId xmlns:p14="http://schemas.microsoft.com/office/powerpoint/2010/main" val="316115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さかまき</a:t>
            </a:r>
            <a:r>
              <a:rPr kumimoji="1" lang="en-US" altLang="ja-JP" dirty="0"/>
              <a:t>)</a:t>
            </a:r>
          </a:p>
          <a:p>
            <a:r>
              <a:rPr kumimoji="1" lang="ja-JP" altLang="en-US"/>
              <a:t>その後、通知条件を設定します。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13</a:t>
            </a:fld>
            <a:endParaRPr kumimoji="1" lang="ja-JP" altLang="en-US"/>
          </a:p>
        </p:txBody>
      </p:sp>
    </p:spTree>
    <p:extLst>
      <p:ext uri="{BB962C8B-B14F-4D97-AF65-F5344CB8AC3E}">
        <p14:creationId xmlns:p14="http://schemas.microsoft.com/office/powerpoint/2010/main" val="244078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さかまき</a:t>
            </a:r>
            <a:r>
              <a:rPr kumimoji="1" lang="en-US" altLang="ja-JP" dirty="0"/>
              <a:t>)</a:t>
            </a:r>
          </a:p>
          <a:p>
            <a:r>
              <a:rPr kumimoji="1" lang="ja-JP" altLang="en-US"/>
              <a:t>最後にセンサーの設定を行います。</a:t>
            </a:r>
            <a:endParaRPr kumimoji="1" lang="en-US" altLang="ja-JP" dirty="0"/>
          </a:p>
          <a:p>
            <a:r>
              <a:rPr kumimoji="1" lang="ja-JP" altLang="en-US"/>
              <a:t>のちに説明しますが、今回はトリリオンノードエンジンというセンサーを使用しています。</a:t>
            </a:r>
            <a:endParaRPr kumimoji="1" lang="en-US" altLang="ja-JP" dirty="0"/>
          </a:p>
          <a:p>
            <a:r>
              <a:rPr kumimoji="1" lang="ja-JP" altLang="en-US"/>
              <a:t>まず、電気と鍵のどちらを登録するかを決めて、センサーの名前を入力し、</a:t>
            </a:r>
            <a:endParaRPr kumimoji="1" lang="en-US" altLang="ja-JP" dirty="0"/>
          </a:p>
          <a:p>
            <a:r>
              <a:rPr kumimoji="1" lang="ja-JP" altLang="en-US"/>
              <a:t>センサーを</a:t>
            </a:r>
            <a:r>
              <a:rPr kumimoji="1" lang="en-US" altLang="ja-JP" dirty="0"/>
              <a:t>Bluetooth</a:t>
            </a:r>
            <a:r>
              <a:rPr kumimoji="1" lang="ja-JP" altLang="en-US"/>
              <a:t>接続します。</a:t>
            </a:r>
            <a:endParaRPr kumimoji="1" lang="en-US" altLang="ja-JP" dirty="0"/>
          </a:p>
          <a:p>
            <a:r>
              <a:rPr kumimoji="1" lang="ja-JP" altLang="en-US"/>
              <a:t>その後電気なら、点灯時と消灯時の状態でそれぞれ照度の値を決定して、</a:t>
            </a:r>
            <a:endParaRPr kumimoji="1" lang="en-US" altLang="ja-JP" dirty="0"/>
          </a:p>
          <a:p>
            <a:r>
              <a:rPr kumimoji="1" lang="ja-JP" altLang="en-US"/>
              <a:t>鍵なら、施錠時と解錠時の状態でそれぞれ傾度の値を決定します。</a:t>
            </a:r>
            <a:endParaRPr kumimoji="1" lang="en-US" altLang="ja-JP" dirty="0"/>
          </a:p>
          <a:p>
            <a:r>
              <a:rPr kumimoji="1" lang="ja-JP" altLang="en-US"/>
              <a:t>これによってアプリ側で自動的にしきい値を作成して電気がついている時消えている時、</a:t>
            </a:r>
            <a:endParaRPr kumimoji="1" lang="en-US" altLang="ja-JP" dirty="0"/>
          </a:p>
          <a:p>
            <a:r>
              <a:rPr kumimoji="1" lang="ja-JP" altLang="en-US"/>
              <a:t>鍵が開いている時しまっている時、を判別してくれるようになります。</a:t>
            </a:r>
            <a:endParaRPr kumimoji="1" lang="en-US" altLang="ja-JP" dirty="0"/>
          </a:p>
          <a:p>
            <a:r>
              <a:rPr kumimoji="1" lang="ja-JP" altLang="en-US"/>
              <a:t>以上で設定の説明を終わります。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14</a:t>
            </a:fld>
            <a:endParaRPr kumimoji="1" lang="ja-JP" altLang="en-US"/>
          </a:p>
        </p:txBody>
      </p:sp>
    </p:spTree>
    <p:extLst>
      <p:ext uri="{BB962C8B-B14F-4D97-AF65-F5344CB8AC3E}">
        <p14:creationId xmlns:p14="http://schemas.microsoft.com/office/powerpoint/2010/main" val="3736744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くどー</a:t>
            </a:r>
            <a:r>
              <a:rPr kumimoji="1" lang="en-US" altLang="ja-JP" dirty="0"/>
              <a:t>)</a:t>
            </a:r>
          </a:p>
          <a:p>
            <a:r>
              <a:rPr kumimoji="1" lang="ja-JP" altLang="en-US"/>
              <a:t>ここからは普段どのように利用するのかを実際に</a:t>
            </a:r>
            <a:r>
              <a:rPr kumimoji="1" lang="en-US" altLang="ja-JP" dirty="0"/>
              <a:t>iPhone</a:t>
            </a:r>
            <a:r>
              <a:rPr kumimoji="1" lang="ja-JP" altLang="en-US"/>
              <a:t>を用いて説明していこうと思います。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15</a:t>
            </a:fld>
            <a:endParaRPr kumimoji="1" lang="ja-JP" altLang="en-US"/>
          </a:p>
        </p:txBody>
      </p:sp>
    </p:spTree>
    <p:extLst>
      <p:ext uri="{BB962C8B-B14F-4D97-AF65-F5344CB8AC3E}">
        <p14:creationId xmlns:p14="http://schemas.microsoft.com/office/powerpoint/2010/main" val="257386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くどー</a:t>
            </a:r>
            <a:r>
              <a:rPr kumimoji="1" lang="en-US" altLang="ja-JP" dirty="0"/>
              <a:t>)</a:t>
            </a:r>
          </a:p>
          <a:p>
            <a:r>
              <a:rPr kumimoji="1" lang="ja-JP" altLang="en-US"/>
              <a:t>最後に緊急モードの説明をします。</a:t>
            </a:r>
            <a:endParaRPr kumimoji="1" lang="en-US" altLang="ja-JP" dirty="0"/>
          </a:p>
          <a:p>
            <a:r>
              <a:rPr kumimoji="1" lang="ja-JP" altLang="en-US"/>
              <a:t>緊急モードとは、外出など家を不在にしている時に鍵の操作、電気の操作をされた時になるモードです。</a:t>
            </a:r>
            <a:endParaRPr kumimoji="1" lang="en-US" altLang="ja-JP" dirty="0"/>
          </a:p>
          <a:p>
            <a:r>
              <a:rPr kumimoji="1" lang="ja-JP" altLang="en-US"/>
              <a:t>これは一大事であるので他の通知よりも強く知らせる必要があるので実装しました。</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16</a:t>
            </a:fld>
            <a:endParaRPr kumimoji="1" lang="ja-JP" altLang="en-US"/>
          </a:p>
        </p:txBody>
      </p:sp>
    </p:spTree>
    <p:extLst>
      <p:ext uri="{BB962C8B-B14F-4D97-AF65-F5344CB8AC3E}">
        <p14:creationId xmlns:p14="http://schemas.microsoft.com/office/powerpoint/2010/main" val="2774900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かせ</a:t>
            </a:r>
            <a:r>
              <a:rPr kumimoji="1" lang="en-US" altLang="ja-JP" dirty="0"/>
              <a:t>)</a:t>
            </a:r>
          </a:p>
          <a:p>
            <a:r>
              <a:rPr kumimoji="1" lang="ja-JP" altLang="en-US"/>
              <a:t>既存のアプリとの違いを説明します。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17</a:t>
            </a:fld>
            <a:endParaRPr kumimoji="1" lang="ja-JP" altLang="en-US"/>
          </a:p>
        </p:txBody>
      </p:sp>
    </p:spTree>
    <p:extLst>
      <p:ext uri="{BB962C8B-B14F-4D97-AF65-F5344CB8AC3E}">
        <p14:creationId xmlns:p14="http://schemas.microsoft.com/office/powerpoint/2010/main" val="104354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かせ</a:t>
            </a:r>
            <a:r>
              <a:rPr kumimoji="1" lang="en-US" altLang="ja-JP" dirty="0"/>
              <a:t>)</a:t>
            </a:r>
          </a:p>
          <a:p>
            <a:r>
              <a:rPr kumimoji="1" lang="ja-JP" altLang="en-US"/>
              <a:t>現在スマートロックというものが普及しているので、その説明からします。</a:t>
            </a:r>
            <a:endParaRPr kumimoji="1" lang="en-US" altLang="ja-JP" dirty="0"/>
          </a:p>
          <a:p>
            <a:r>
              <a:rPr kumimoji="1" lang="ja-JP" altLang="en-US"/>
              <a:t>スマートロックとはスマホアプリを使って鍵の開け閉めをできるサービスの総称を指します。</a:t>
            </a:r>
            <a:endParaRPr kumimoji="1" lang="en-US" altLang="ja-JP" dirty="0"/>
          </a:p>
          <a:p>
            <a:r>
              <a:rPr kumimoji="1" lang="ja-JP" altLang="en-US"/>
              <a:t>これは手ぶらで鍵の開け閉めが可能で、オートロック機能が備わっているものです。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18</a:t>
            </a:fld>
            <a:endParaRPr kumimoji="1" lang="ja-JP" altLang="en-US"/>
          </a:p>
        </p:txBody>
      </p:sp>
    </p:spTree>
    <p:extLst>
      <p:ext uri="{BB962C8B-B14F-4D97-AF65-F5344CB8AC3E}">
        <p14:creationId xmlns:p14="http://schemas.microsoft.com/office/powerpoint/2010/main" val="323547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かせ</a:t>
            </a:r>
            <a:r>
              <a:rPr kumimoji="1" lang="en-US" altLang="ja-JP" dirty="0"/>
              <a:t>)</a:t>
            </a:r>
          </a:p>
          <a:p>
            <a:r>
              <a:rPr kumimoji="1" lang="ja-JP" altLang="en-US"/>
              <a:t>既存のスマートロックアプリの一例として</a:t>
            </a:r>
            <a:r>
              <a:rPr kumimoji="1" lang="en-US" altLang="ja-JP" dirty="0" err="1"/>
              <a:t>Qrio</a:t>
            </a:r>
            <a:r>
              <a:rPr kumimoji="1" lang="ja-JP" altLang="en-US"/>
              <a:t>株式会社が販売している</a:t>
            </a:r>
            <a:r>
              <a:rPr kumimoji="1" lang="en-US" altLang="ja-JP" dirty="0" err="1"/>
              <a:t>QrioLock</a:t>
            </a:r>
            <a:r>
              <a:rPr kumimoji="1" lang="ja-JP" altLang="en-US"/>
              <a:t>というものがあります。</a:t>
            </a:r>
            <a:endParaRPr kumimoji="1" lang="en-US" altLang="ja-JP" dirty="0"/>
          </a:p>
          <a:p>
            <a:r>
              <a:rPr kumimoji="1" lang="ja-JP" altLang="en-US"/>
              <a:t>これは鍵を自動的に開閉することができたり、合鍵をスマートフォン内で共有することができます。また、鍵操作の履歴を確認することができます。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19</a:t>
            </a:fld>
            <a:endParaRPr kumimoji="1" lang="ja-JP" altLang="en-US"/>
          </a:p>
        </p:txBody>
      </p:sp>
    </p:spTree>
    <p:extLst>
      <p:ext uri="{BB962C8B-B14F-4D97-AF65-F5344CB8AC3E}">
        <p14:creationId xmlns:p14="http://schemas.microsoft.com/office/powerpoint/2010/main" val="1280340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僕</a:t>
            </a:r>
            <a:r>
              <a:rPr kumimoji="1" lang="en-US" altLang="ja-JP" dirty="0"/>
              <a:t>/</a:t>
            </a:r>
            <a:r>
              <a:rPr kumimoji="1" lang="ja-JP" altLang="en-US"/>
              <a:t>私たちが作成したアプリは、</a:t>
            </a:r>
            <a:endParaRPr kumimoji="1" lang="en-US" altLang="ja-JP" dirty="0"/>
          </a:p>
          <a:p>
            <a:r>
              <a:rPr kumimoji="1" lang="ja-JP" altLang="en-US"/>
              <a:t>カギの閉め忘れや電気の消し忘れを解消したい防犯に気をつけている人向けの</a:t>
            </a:r>
            <a:endParaRPr kumimoji="1" lang="en-US" altLang="ja-JP" dirty="0"/>
          </a:p>
          <a:p>
            <a:r>
              <a:rPr kumimoji="1" lang="ja-JP" altLang="en-US"/>
              <a:t>鍵と電気の状態を手軽に確認でき、必要な時に通知してくれる「</a:t>
            </a:r>
            <a:r>
              <a:rPr kumimoji="1" lang="en-US" altLang="ja-JP" dirty="0"/>
              <a:t>OKLOCK</a:t>
            </a:r>
            <a:r>
              <a:rPr kumimoji="1" lang="ja-JP" altLang="en-US"/>
              <a:t>」です。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2</a:t>
            </a:fld>
            <a:endParaRPr kumimoji="1" lang="ja-JP" altLang="en-US"/>
          </a:p>
        </p:txBody>
      </p:sp>
    </p:spTree>
    <p:extLst>
      <p:ext uri="{BB962C8B-B14F-4D97-AF65-F5344CB8AC3E}">
        <p14:creationId xmlns:p14="http://schemas.microsoft.com/office/powerpoint/2010/main" val="148690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かせ</a:t>
            </a:r>
            <a:r>
              <a:rPr kumimoji="1" lang="en-US" altLang="ja-JP" dirty="0"/>
              <a:t>)</a:t>
            </a:r>
          </a:p>
          <a:p>
            <a:r>
              <a:rPr kumimoji="1" lang="ja-JP" altLang="en-US"/>
              <a:t>それでは、スマートロックと</a:t>
            </a:r>
            <a:r>
              <a:rPr kumimoji="1" lang="en-US" altLang="ja-JP" dirty="0"/>
              <a:t>OKLOCK</a:t>
            </a:r>
            <a:r>
              <a:rPr kumimoji="1" lang="ja-JP" altLang="en-US"/>
              <a:t>との違いを紹介します。</a:t>
            </a:r>
            <a:endParaRPr kumimoji="1" lang="en-US" altLang="ja-JP" dirty="0"/>
          </a:p>
          <a:p>
            <a:r>
              <a:rPr kumimoji="1" lang="ja-JP" altLang="en-US"/>
              <a:t>違いは大きく２つあると考えます。</a:t>
            </a:r>
            <a:endParaRPr kumimoji="1" lang="en-US" altLang="ja-JP" dirty="0"/>
          </a:p>
          <a:p>
            <a:r>
              <a:rPr kumimoji="1" lang="ja-JP" altLang="en-US"/>
              <a:t>まず、</a:t>
            </a:r>
            <a:r>
              <a:rPr kumimoji="1" lang="en-US" altLang="ja-JP" dirty="0"/>
              <a:t>OKLOCK</a:t>
            </a:r>
            <a:r>
              <a:rPr kumimoji="1" lang="ja-JP" altLang="en-US"/>
              <a:t>は鍵のみではなく電気にも対応しているところです。</a:t>
            </a:r>
            <a:endParaRPr kumimoji="1" lang="en-US" altLang="ja-JP" dirty="0"/>
          </a:p>
          <a:p>
            <a:r>
              <a:rPr kumimoji="1" lang="ja-JP" altLang="en-US"/>
              <a:t>従来のスマートロックは鍵のみに特化したものばかりで、他の忘れやすいものには対応していないことが多いです。</a:t>
            </a:r>
            <a:endParaRPr kumimoji="1" lang="en-US" altLang="ja-JP" dirty="0"/>
          </a:p>
          <a:p>
            <a:r>
              <a:rPr kumimoji="1" lang="ja-JP" altLang="en-US"/>
              <a:t>ですが、最初の方にも述べましたが電気の消し忘れが多いという声も上がっていたので需要のあるものだと判断しました。また、地球温暖化対策として電気の消費量削減というものもあるため環境面にも貢献できるものだ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20</a:t>
            </a:fld>
            <a:endParaRPr kumimoji="1" lang="ja-JP" altLang="en-US"/>
          </a:p>
        </p:txBody>
      </p:sp>
    </p:spTree>
    <p:extLst>
      <p:ext uri="{BB962C8B-B14F-4D97-AF65-F5344CB8AC3E}">
        <p14:creationId xmlns:p14="http://schemas.microsoft.com/office/powerpoint/2010/main" val="2513263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かせ</a:t>
            </a:r>
            <a:r>
              <a:rPr kumimoji="1" lang="en-US" altLang="ja-JP" dirty="0"/>
              <a:t>)</a:t>
            </a:r>
          </a:p>
          <a:p>
            <a:r>
              <a:rPr kumimoji="1" lang="ja-JP" altLang="en-US"/>
              <a:t>次に自動でロックされるか通知するかの違いです。</a:t>
            </a:r>
            <a:endParaRPr kumimoji="1" lang="en-US" altLang="ja-JP" dirty="0"/>
          </a:p>
          <a:p>
            <a:r>
              <a:rPr kumimoji="1" lang="ja-JP" altLang="en-US"/>
              <a:t>僕</a:t>
            </a:r>
            <a:r>
              <a:rPr kumimoji="1" lang="en-US" altLang="ja-JP" dirty="0"/>
              <a:t>/</a:t>
            </a:r>
            <a:r>
              <a:rPr kumimoji="1" lang="ja-JP" altLang="en-US"/>
              <a:t>私たちはオートロックだとアプリに全てを委ね過ぎていて不安に感じる人もいるのではないかということです。</a:t>
            </a:r>
            <a:r>
              <a:rPr kumimoji="1" lang="en-US" altLang="ja-JP" dirty="0"/>
              <a:t>OKLOCK</a:t>
            </a:r>
            <a:r>
              <a:rPr kumimoji="1" lang="ja-JP" altLang="en-US"/>
              <a:t>はあくまで自分で鍵を閉めるという行為をしているのでそのような不安はなくなるのではないかと考えています。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21</a:t>
            </a:fld>
            <a:endParaRPr kumimoji="1" lang="ja-JP" altLang="en-US"/>
          </a:p>
        </p:txBody>
      </p:sp>
    </p:spTree>
    <p:extLst>
      <p:ext uri="{BB962C8B-B14F-4D97-AF65-F5344CB8AC3E}">
        <p14:creationId xmlns:p14="http://schemas.microsoft.com/office/powerpoint/2010/main" val="305096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22</a:t>
            </a:fld>
            <a:endParaRPr kumimoji="1" lang="ja-JP" altLang="en-US"/>
          </a:p>
        </p:txBody>
      </p:sp>
    </p:spTree>
    <p:extLst>
      <p:ext uri="{BB962C8B-B14F-4D97-AF65-F5344CB8AC3E}">
        <p14:creationId xmlns:p14="http://schemas.microsoft.com/office/powerpoint/2010/main" val="3202603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データ構造について説明していこうと思います。</a:t>
            </a:r>
            <a:endParaRPr kumimoji="1" lang="en-US" altLang="ja-JP" dirty="0"/>
          </a:p>
          <a:p>
            <a:r>
              <a:rPr kumimoji="1" lang="ja-JP" altLang="en-US"/>
              <a:t>まずセンサーの紹介です。</a:t>
            </a:r>
            <a:endParaRPr kumimoji="1" lang="en-US" altLang="ja-JP" dirty="0"/>
          </a:p>
          <a:p>
            <a:r>
              <a:rPr kumimoji="1" lang="ja-JP" altLang="en-US"/>
              <a:t>今回しようしたセンサーはトリリオンノード研究会が作成しているトリリオンノードエンジンを使用しています。</a:t>
            </a:r>
            <a:endParaRPr kumimoji="1" lang="en-US" altLang="ja-JP" dirty="0"/>
          </a:p>
          <a:p>
            <a:r>
              <a:rPr kumimoji="1" lang="ja-JP" altLang="en-US"/>
              <a:t>これは、超小型で消費電力も少ないもので、</a:t>
            </a:r>
            <a:r>
              <a:rPr kumimoji="1" lang="en-US" altLang="ja-JP" dirty="0"/>
              <a:t>2cm</a:t>
            </a:r>
            <a:r>
              <a:rPr kumimoji="1" lang="ja-JP" altLang="en-US"/>
              <a:t>角程度のモジュールを組み合わせて自分でカスタマイズすることが可能なものです。</a:t>
            </a:r>
            <a:endParaRPr kumimoji="1" lang="en-US" altLang="ja-JP" dirty="0"/>
          </a:p>
          <a:p>
            <a:r>
              <a:rPr kumimoji="1" lang="ja-JP" altLang="en-US"/>
              <a:t>開発環境としましては</a:t>
            </a:r>
            <a:r>
              <a:rPr kumimoji="1" lang="en-US" altLang="ja-JP" dirty="0" err="1"/>
              <a:t>Aruduino</a:t>
            </a:r>
            <a:r>
              <a:rPr kumimoji="1" lang="en-US" altLang="ja-JP" dirty="0"/>
              <a:t>(</a:t>
            </a:r>
            <a:r>
              <a:rPr kumimoji="1" lang="ja-JP" altLang="en-US"/>
              <a:t>アルドゥイーノ</a:t>
            </a:r>
            <a:r>
              <a:rPr kumimoji="1" lang="en-US" altLang="ja-JP" dirty="0"/>
              <a:t>)</a:t>
            </a:r>
            <a:r>
              <a:rPr kumimoji="1" lang="ja-JP" altLang="en-US"/>
              <a:t>で利用可能です。</a:t>
            </a:r>
            <a:endParaRPr kumimoji="1" lang="en-US" altLang="ja-JP" dirty="0"/>
          </a:p>
          <a:p>
            <a:r>
              <a:rPr kumimoji="1" lang="ja-JP" altLang="en-US"/>
              <a:t>つまり簡単に使える高性能なセンサーということですね！！！！！</a:t>
            </a:r>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23</a:t>
            </a:fld>
            <a:endParaRPr kumimoji="1" lang="ja-JP" altLang="en-US"/>
          </a:p>
        </p:txBody>
      </p:sp>
    </p:spTree>
    <p:extLst>
      <p:ext uri="{BB962C8B-B14F-4D97-AF65-F5344CB8AC3E}">
        <p14:creationId xmlns:p14="http://schemas.microsoft.com/office/powerpoint/2010/main" val="2136752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24</a:t>
            </a:fld>
            <a:endParaRPr kumimoji="1" lang="ja-JP" altLang="en-US"/>
          </a:p>
        </p:txBody>
      </p:sp>
    </p:spTree>
    <p:extLst>
      <p:ext uri="{BB962C8B-B14F-4D97-AF65-F5344CB8AC3E}">
        <p14:creationId xmlns:p14="http://schemas.microsoft.com/office/powerpoint/2010/main" val="2369232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25</a:t>
            </a:fld>
            <a:endParaRPr kumimoji="1" lang="ja-JP" altLang="en-US"/>
          </a:p>
        </p:txBody>
      </p:sp>
    </p:spTree>
    <p:extLst>
      <p:ext uri="{BB962C8B-B14F-4D97-AF65-F5344CB8AC3E}">
        <p14:creationId xmlns:p14="http://schemas.microsoft.com/office/powerpoint/2010/main" val="1915673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26</a:t>
            </a:fld>
            <a:endParaRPr kumimoji="1" lang="ja-JP" altLang="en-US"/>
          </a:p>
        </p:txBody>
      </p:sp>
    </p:spTree>
    <p:extLst>
      <p:ext uri="{BB962C8B-B14F-4D97-AF65-F5344CB8AC3E}">
        <p14:creationId xmlns:p14="http://schemas.microsoft.com/office/powerpoint/2010/main" val="2596893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27</a:t>
            </a:fld>
            <a:endParaRPr kumimoji="1" lang="ja-JP" altLang="en-US"/>
          </a:p>
        </p:txBody>
      </p:sp>
    </p:spTree>
    <p:extLst>
      <p:ext uri="{BB962C8B-B14F-4D97-AF65-F5344CB8AC3E}">
        <p14:creationId xmlns:p14="http://schemas.microsoft.com/office/powerpoint/2010/main" val="86545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28</a:t>
            </a:fld>
            <a:endParaRPr kumimoji="1" lang="ja-JP" altLang="en-US"/>
          </a:p>
        </p:txBody>
      </p:sp>
    </p:spTree>
    <p:extLst>
      <p:ext uri="{BB962C8B-B14F-4D97-AF65-F5344CB8AC3E}">
        <p14:creationId xmlns:p14="http://schemas.microsoft.com/office/powerpoint/2010/main" val="1806777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29</a:t>
            </a:fld>
            <a:endParaRPr kumimoji="1" lang="ja-JP" altLang="en-US"/>
          </a:p>
        </p:txBody>
      </p:sp>
    </p:spTree>
    <p:extLst>
      <p:ext uri="{BB962C8B-B14F-4D97-AF65-F5344CB8AC3E}">
        <p14:creationId xmlns:p14="http://schemas.microsoft.com/office/powerpoint/2010/main" val="187800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なぜ、このようなアプリを作成しようと思ったかというと、</a:t>
            </a:r>
            <a:endParaRPr kumimoji="1" lang="en-US" altLang="ja-JP" dirty="0"/>
          </a:p>
          <a:p>
            <a:r>
              <a:rPr kumimoji="1" lang="ja-JP" altLang="en-US"/>
              <a:t>班内でどのようなアプリを作成したいか話し合っている時に</a:t>
            </a:r>
            <a:endParaRPr kumimoji="1" lang="en-US" altLang="ja-JP" dirty="0"/>
          </a:p>
          <a:p>
            <a:r>
              <a:rPr kumimoji="1" lang="ja-JP" altLang="en-US"/>
              <a:t>家の鍵を閉め忘れていないか心配になる時がある、電気を消し忘れて家を出てしまったことがある。という話が上がり、</a:t>
            </a:r>
            <a:endParaRPr kumimoji="1" lang="en-US" altLang="ja-JP" dirty="0"/>
          </a:p>
          <a:p>
            <a:r>
              <a:rPr kumimoji="1" lang="ja-JP" altLang="en-US"/>
              <a:t>センサーを使ったアプリを作ろうということになりました。</a:t>
            </a:r>
            <a:endParaRPr kumimoji="1" lang="en-US" altLang="ja-JP" dirty="0"/>
          </a:p>
          <a:p>
            <a:r>
              <a:rPr kumimoji="1" lang="ja-JP" altLang="en-US"/>
              <a:t>また、みじかな人に話を伺ったところ、</a:t>
            </a:r>
            <a:endParaRPr kumimoji="1" lang="en-US" altLang="ja-JP" dirty="0"/>
          </a:p>
          <a:p>
            <a:r>
              <a:rPr kumimoji="1" lang="ja-JP" altLang="en-US"/>
              <a:t>「仕事に行く時など子供がちゃんと鍵をかけて学校に行ったか不安になる」</a:t>
            </a:r>
            <a:endParaRPr kumimoji="1" lang="en-US" altLang="ja-JP" dirty="0"/>
          </a:p>
          <a:p>
            <a:r>
              <a:rPr kumimoji="1" lang="ja-JP" altLang="en-US"/>
              <a:t>「しばらくの間家を留守にすることが多いけれどその間に空き巣に入られないか不安」</a:t>
            </a:r>
            <a:endParaRPr kumimoji="1" lang="en-US" altLang="ja-JP" dirty="0"/>
          </a:p>
          <a:p>
            <a:r>
              <a:rPr kumimoji="1" lang="ja-JP" altLang="en-US"/>
              <a:t>「ベッドに入っちゃったけど鍵を閉めたか確認するのがめんどくさい」</a:t>
            </a:r>
            <a:endParaRPr kumimoji="1" lang="en-US" altLang="ja-JP" dirty="0"/>
          </a:p>
          <a:p>
            <a:r>
              <a:rPr kumimoji="1" lang="ja-JP" altLang="en-US"/>
              <a:t>「家の電気を消しわすれることが多くてもったいない」</a:t>
            </a:r>
            <a:endParaRPr kumimoji="1" lang="en-US" altLang="ja-JP" dirty="0"/>
          </a:p>
          <a:p>
            <a:r>
              <a:rPr kumimoji="1" lang="ja-JP" altLang="en-US"/>
              <a:t>などのことがあ理ました。</a:t>
            </a:r>
            <a:endParaRPr kumimoji="1" lang="en-US" altLang="ja-JP" dirty="0"/>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3</a:t>
            </a:fld>
            <a:endParaRPr kumimoji="1" lang="ja-JP" altLang="en-US"/>
          </a:p>
        </p:txBody>
      </p:sp>
    </p:spTree>
    <p:extLst>
      <p:ext uri="{BB962C8B-B14F-4D97-AF65-F5344CB8AC3E}">
        <p14:creationId xmlns:p14="http://schemas.microsoft.com/office/powerpoint/2010/main" val="3787532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30</a:t>
            </a:fld>
            <a:endParaRPr kumimoji="1" lang="ja-JP" altLang="en-US"/>
          </a:p>
        </p:txBody>
      </p:sp>
    </p:spTree>
    <p:extLst>
      <p:ext uri="{BB962C8B-B14F-4D97-AF65-F5344CB8AC3E}">
        <p14:creationId xmlns:p14="http://schemas.microsoft.com/office/powerpoint/2010/main" val="3346276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31</a:t>
            </a:fld>
            <a:endParaRPr kumimoji="1" lang="ja-JP" altLang="en-US"/>
          </a:p>
        </p:txBody>
      </p:sp>
    </p:spTree>
    <p:extLst>
      <p:ext uri="{BB962C8B-B14F-4D97-AF65-F5344CB8AC3E}">
        <p14:creationId xmlns:p14="http://schemas.microsoft.com/office/powerpoint/2010/main" val="171664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なぎ</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32</a:t>
            </a:fld>
            <a:endParaRPr kumimoji="1" lang="ja-JP" altLang="en-US"/>
          </a:p>
        </p:txBody>
      </p:sp>
    </p:spTree>
    <p:extLst>
      <p:ext uri="{BB962C8B-B14F-4D97-AF65-F5344CB8AC3E}">
        <p14:creationId xmlns:p14="http://schemas.microsoft.com/office/powerpoint/2010/main" val="3766987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33</a:t>
            </a:fld>
            <a:endParaRPr kumimoji="1" lang="ja-JP" altLang="en-US"/>
          </a:p>
        </p:txBody>
      </p:sp>
    </p:spTree>
    <p:extLst>
      <p:ext uri="{BB962C8B-B14F-4D97-AF65-F5344CB8AC3E}">
        <p14:creationId xmlns:p14="http://schemas.microsoft.com/office/powerpoint/2010/main" val="268941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34</a:t>
            </a:fld>
            <a:endParaRPr kumimoji="1" lang="ja-JP" altLang="en-US"/>
          </a:p>
        </p:txBody>
      </p:sp>
    </p:spTree>
    <p:extLst>
      <p:ext uri="{BB962C8B-B14F-4D97-AF65-F5344CB8AC3E}">
        <p14:creationId xmlns:p14="http://schemas.microsoft.com/office/powerpoint/2010/main" val="938889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35</a:t>
            </a:fld>
            <a:endParaRPr kumimoji="1" lang="ja-JP" altLang="en-US"/>
          </a:p>
        </p:txBody>
      </p:sp>
    </p:spTree>
    <p:extLst>
      <p:ext uri="{BB962C8B-B14F-4D97-AF65-F5344CB8AC3E}">
        <p14:creationId xmlns:p14="http://schemas.microsoft.com/office/powerpoint/2010/main" val="2261047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38</a:t>
            </a:fld>
            <a:endParaRPr kumimoji="1" lang="ja-JP" altLang="en-US"/>
          </a:p>
        </p:txBody>
      </p:sp>
    </p:spTree>
    <p:extLst>
      <p:ext uri="{BB962C8B-B14F-4D97-AF65-F5344CB8AC3E}">
        <p14:creationId xmlns:p14="http://schemas.microsoft.com/office/powerpoint/2010/main" val="1934043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50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これは平成</a:t>
            </a:r>
            <a:r>
              <a:rPr kumimoji="1" lang="en-US" altLang="ja-JP" dirty="0"/>
              <a:t>29</a:t>
            </a:r>
            <a:r>
              <a:rPr kumimoji="1" lang="ja-JP" altLang="en-US"/>
              <a:t>年度の都道府県別、窃盗犯検挙数のランキングです。埼玉県は日本で東京、大阪に次いで３番目に多い県となっています。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4</a:t>
            </a:fld>
            <a:endParaRPr kumimoji="1" lang="ja-JP" altLang="en-US"/>
          </a:p>
        </p:txBody>
      </p:sp>
    </p:spTree>
    <p:extLst>
      <p:ext uri="{BB962C8B-B14F-4D97-AF65-F5344CB8AC3E}">
        <p14:creationId xmlns:p14="http://schemas.microsoft.com/office/powerpoint/2010/main" val="288434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とね</a:t>
            </a:r>
            <a:r>
              <a:rPr kumimoji="1" lang="en-US" altLang="ja-JP" dirty="0"/>
              <a:t>)</a:t>
            </a:r>
          </a:p>
          <a:p>
            <a:r>
              <a:rPr kumimoji="1" lang="ja-JP" altLang="en-US"/>
              <a:t>これは平成</a:t>
            </a:r>
            <a:r>
              <a:rPr kumimoji="1" lang="en-US" altLang="ja-JP" dirty="0"/>
              <a:t>30</a:t>
            </a:r>
            <a:r>
              <a:rPr kumimoji="1" lang="ja-JP" altLang="en-US"/>
              <a:t>年中の住宅侵入窃盗における空き巣の侵入手段の内訳です。この中で鍵の無締りと施錠開けを合わせた割合を見てみると、一戸建て住宅では全体の約</a:t>
            </a:r>
            <a:r>
              <a:rPr kumimoji="1" lang="en-US" altLang="ja-JP" dirty="0"/>
              <a:t>4</a:t>
            </a:r>
            <a:r>
              <a:rPr kumimoji="1" lang="ja-JP" altLang="en-US"/>
              <a:t>割、中高層住宅では約</a:t>
            </a:r>
            <a:r>
              <a:rPr kumimoji="1" lang="en-US" altLang="ja-JP" dirty="0"/>
              <a:t>8</a:t>
            </a:r>
            <a:r>
              <a:rPr kumimoji="1" lang="ja-JP" altLang="en-US"/>
              <a:t>割、その他の住宅では約</a:t>
            </a:r>
            <a:r>
              <a:rPr kumimoji="1" lang="en-US" altLang="ja-JP" dirty="0"/>
              <a:t>7</a:t>
            </a:r>
            <a:r>
              <a:rPr kumimoji="1" lang="ja-JP" altLang="en-US"/>
              <a:t>割に上ることがわかります。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82077B5E-EDA8-B74F-8CAF-C0FA7D17822A}" type="slidenum">
              <a:rPr kumimoji="1" lang="ja-JP" altLang="en-US" smtClean="0"/>
              <a:t>5</a:t>
            </a:fld>
            <a:endParaRPr kumimoji="1" lang="ja-JP" altLang="en-US"/>
          </a:p>
        </p:txBody>
      </p:sp>
    </p:spTree>
    <p:extLst>
      <p:ext uri="{BB962C8B-B14F-4D97-AF65-F5344CB8AC3E}">
        <p14:creationId xmlns:p14="http://schemas.microsoft.com/office/powerpoint/2010/main" val="328450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2192789D-441C-0541-8C69-2375F336A0C7}"/>
              </a:ext>
            </a:extLst>
          </p:cNvPr>
          <p:cNvSpPr>
            <a:spLocks noGrp="1"/>
          </p:cNvSpPr>
          <p:nvPr>
            <p:ph type="body" idx="1"/>
          </p:nvPr>
        </p:nvSpPr>
        <p:spPr/>
        <p:txBody>
          <a:bodyPr/>
          <a:lstStyle/>
          <a:p>
            <a:r>
              <a:rPr kumimoji="1" lang="en-US" altLang="ja-JP" dirty="0"/>
              <a:t>(</a:t>
            </a:r>
            <a:r>
              <a:rPr kumimoji="1" lang="ja-JP" altLang="en-US"/>
              <a:t>なぎ</a:t>
            </a:r>
            <a:r>
              <a:rPr kumimoji="1" lang="en-US" altLang="ja-JP" dirty="0"/>
              <a:t>)</a:t>
            </a:r>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p>
          <a:p>
            <a:r>
              <a:rPr kumimoji="1" lang="ja-JP" altLang="en-US"/>
              <a:t>続いてアプリの概要を説明したいと思います。</a:t>
            </a:r>
            <a:endParaRPr kumimoji="1" lang="en-US" altLang="ja-JP" dirty="0"/>
          </a:p>
          <a:p>
            <a:r>
              <a:rPr kumimoji="1" lang="ja-JP" altLang="en-US"/>
              <a:t>このアプリはアプリ画面にて鍵や電気の状態をアイコンを見るとすぐに確認できます。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7</a:t>
            </a:fld>
            <a:endParaRPr kumimoji="1" lang="ja-JP" altLang="en-US"/>
          </a:p>
        </p:txBody>
      </p:sp>
    </p:spTree>
    <p:extLst>
      <p:ext uri="{BB962C8B-B14F-4D97-AF65-F5344CB8AC3E}">
        <p14:creationId xmlns:p14="http://schemas.microsoft.com/office/powerpoint/2010/main" val="105845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p>
          <a:p>
            <a:r>
              <a:rPr kumimoji="1" lang="ja-JP" altLang="en-US"/>
              <a:t>次に、カギのかけ忘れや電気の消し忘れをプッシュ通知でお知らせしてくれます。</a:t>
            </a:r>
            <a:endParaRPr kumimoji="1" lang="en-US" altLang="ja-JP" dirty="0"/>
          </a:p>
          <a:p>
            <a:r>
              <a:rPr kumimoji="1" lang="ja-JP" altLang="en-US"/>
              <a:t>通知をしてくれる例としては、</a:t>
            </a:r>
            <a:endParaRPr kumimoji="1" lang="en-US" altLang="ja-JP" dirty="0"/>
          </a:p>
          <a:p>
            <a:r>
              <a:rPr kumimoji="1" lang="ja-JP" altLang="en-US"/>
              <a:t>「家にいて鍵を開けたままの状態で一定時間たった時」</a:t>
            </a:r>
            <a:endParaRPr kumimoji="1" lang="en-US" altLang="ja-JP" dirty="0"/>
          </a:p>
          <a:p>
            <a:r>
              <a:rPr kumimoji="1" lang="ja-JP" altLang="en-US"/>
              <a:t>「電気をつけっぱなしの状態や鍵を閉めない状態で自宅から外出した時」</a:t>
            </a:r>
            <a:endParaRPr kumimoji="1" lang="en-US" altLang="ja-JP" dirty="0"/>
          </a:p>
          <a:p>
            <a:r>
              <a:rPr kumimoji="1" lang="ja-JP" altLang="en-US"/>
              <a:t>「家に誰もいない状態で鍵の操作が行われていた時」</a:t>
            </a:r>
            <a:endParaRPr kumimoji="1" lang="en-US" altLang="ja-JP" dirty="0"/>
          </a:p>
          <a:p>
            <a:r>
              <a:rPr kumimoji="1" lang="ja-JP" altLang="en-US"/>
              <a:t>などがあります。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8</a:t>
            </a:fld>
            <a:endParaRPr kumimoji="1" lang="ja-JP" altLang="en-US"/>
          </a:p>
        </p:txBody>
      </p:sp>
    </p:spTree>
    <p:extLst>
      <p:ext uri="{BB962C8B-B14F-4D97-AF65-F5344CB8AC3E}">
        <p14:creationId xmlns:p14="http://schemas.microsoft.com/office/powerpoint/2010/main" val="270126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なぎ</a:t>
            </a:r>
            <a:r>
              <a:rPr kumimoji="1" lang="en-US" altLang="ja-JP" dirty="0"/>
              <a:t>)</a:t>
            </a:r>
          </a:p>
          <a:p>
            <a:r>
              <a:rPr kumimoji="1" lang="ja-JP" altLang="en-US"/>
              <a:t>最後に、家族内で情報の共有が可能です。</a:t>
            </a:r>
            <a:endParaRPr kumimoji="1" lang="en-US" altLang="ja-JP" dirty="0"/>
          </a:p>
          <a:p>
            <a:r>
              <a:rPr kumimoji="1" lang="ja-JP" altLang="en-US"/>
              <a:t>一人だけではなく複数人に対応しています。招待コードを入力してログインするようになっています。</a:t>
            </a:r>
          </a:p>
        </p:txBody>
      </p:sp>
      <p:sp>
        <p:nvSpPr>
          <p:cNvPr id="4" name="スライド番号プレースホルダー 3"/>
          <p:cNvSpPr>
            <a:spLocks noGrp="1"/>
          </p:cNvSpPr>
          <p:nvPr>
            <p:ph type="sldNum" sz="quarter" idx="5"/>
          </p:nvPr>
        </p:nvSpPr>
        <p:spPr/>
        <p:txBody>
          <a:bodyPr/>
          <a:lstStyle/>
          <a:p>
            <a:fld id="{3B7EFC3E-DCAF-CC4B-9349-F760D39CDCC0}" type="slidenum">
              <a:rPr kumimoji="1" lang="ja-JP" altLang="en-US" smtClean="0"/>
              <a:t>9</a:t>
            </a:fld>
            <a:endParaRPr kumimoji="1" lang="ja-JP" altLang="en-US"/>
          </a:p>
        </p:txBody>
      </p:sp>
    </p:spTree>
    <p:extLst>
      <p:ext uri="{BB962C8B-B14F-4D97-AF65-F5344CB8AC3E}">
        <p14:creationId xmlns:p14="http://schemas.microsoft.com/office/powerpoint/2010/main" val="60873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393139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815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7168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081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1499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54635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1210628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130526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115163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bg>
      <p:bgPr>
        <a:solidFill>
          <a:srgbClr val="15A7AF"/>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45252D6-296D-4C44-8792-42F7A3951E9F}"/>
              </a:ext>
            </a:extLst>
          </p:cNvPr>
          <p:cNvSpPr/>
          <p:nvPr userDrawn="1"/>
        </p:nvSpPr>
        <p:spPr>
          <a:xfrm>
            <a:off x="0" y="0"/>
            <a:ext cx="12192000" cy="6858000"/>
          </a:xfrm>
          <a:prstGeom prst="rect">
            <a:avLst/>
          </a:prstGeom>
          <a:solidFill>
            <a:srgbClr val="15A7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628CB4B-0BB4-EB4C-BC10-9CF42A87BAE6}"/>
              </a:ext>
            </a:extLst>
          </p:cNvPr>
          <p:cNvPicPr>
            <a:picLocks noChangeAspect="1"/>
          </p:cNvPicPr>
          <p:nvPr userDrawn="1"/>
        </p:nvPicPr>
        <p:blipFill>
          <a:blip r:embed="rId2"/>
          <a:stretch>
            <a:fillRect/>
          </a:stretch>
        </p:blipFill>
        <p:spPr>
          <a:xfrm>
            <a:off x="9689665" y="5903776"/>
            <a:ext cx="2514600" cy="939800"/>
          </a:xfrm>
          <a:prstGeom prst="rect">
            <a:avLst/>
          </a:prstGeom>
        </p:spPr>
      </p:pic>
    </p:spTree>
    <p:extLst>
      <p:ext uri="{BB962C8B-B14F-4D97-AF65-F5344CB8AC3E}">
        <p14:creationId xmlns:p14="http://schemas.microsoft.com/office/powerpoint/2010/main" val="332477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63548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353734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3441157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225459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43552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14FFFA8-5D56-B84A-9AEE-22F97CDECF8C}" type="datetimeFigureOut">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9BF7CE-FE0C-BC4B-AD5C-DBB504F48B21}" type="slidenum">
              <a:rPr kumimoji="1" lang="ja-JP" altLang="en-US" smtClean="0"/>
              <a:t>‹#›</a:t>
            </a:fld>
            <a:endParaRPr kumimoji="1" lang="ja-JP" altLang="en-US"/>
          </a:p>
        </p:txBody>
      </p:sp>
    </p:spTree>
    <p:extLst>
      <p:ext uri="{BB962C8B-B14F-4D97-AF65-F5344CB8AC3E}">
        <p14:creationId xmlns:p14="http://schemas.microsoft.com/office/powerpoint/2010/main" val="242312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18" name="図 17">
            <a:extLst>
              <a:ext uri="{FF2B5EF4-FFF2-40B4-BE49-F238E27FC236}">
                <a16:creationId xmlns:a16="http://schemas.microsoft.com/office/drawing/2014/main" id="{F3267166-05D5-ED4A-A969-E9322EA6AB00}"/>
              </a:ext>
            </a:extLst>
          </p:cNvPr>
          <p:cNvPicPr>
            <a:picLocks noChangeAspect="1"/>
          </p:cNvPicPr>
          <p:nvPr userDrawn="1"/>
        </p:nvPicPr>
        <p:blipFill>
          <a:blip r:embed="rId18"/>
          <a:stretch>
            <a:fillRect/>
          </a:stretch>
        </p:blipFill>
        <p:spPr>
          <a:xfrm>
            <a:off x="9689665" y="5903776"/>
            <a:ext cx="2514600" cy="939800"/>
          </a:xfrm>
          <a:prstGeom prst="rect">
            <a:avLst/>
          </a:prstGeom>
        </p:spPr>
      </p:pic>
    </p:spTree>
    <p:extLst>
      <p:ext uri="{BB962C8B-B14F-4D97-AF65-F5344CB8AC3E}">
        <p14:creationId xmlns:p14="http://schemas.microsoft.com/office/powerpoint/2010/main" val="155170517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9.tiff"/><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50.xml"/><Relationship Id="rId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slide" Target="slide49.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tiff"/><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47.xml"/><Relationship Id="rId5" Type="http://schemas.openxmlformats.org/officeDocument/2006/relationships/image" Target="../media/image20.png"/><Relationship Id="rId4" Type="http://schemas.openxmlformats.org/officeDocument/2006/relationships/slide" Target="slide49.xm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9.tiff"/><Relationship Id="rId7"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slide" Target="slide46.xml"/><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slide" Target="slide45.xml"/><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49.xml"/><Relationship Id="rId7" Type="http://schemas.openxmlformats.org/officeDocument/2006/relationships/slide" Target="slide51.xml"/><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50.xml"/><Relationship Id="rId4" Type="http://schemas.openxmlformats.org/officeDocument/2006/relationships/image" Target="../media/image20.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45.xml"/><Relationship Id="rId7" Type="http://schemas.openxmlformats.org/officeDocument/2006/relationships/slide" Target="slide47.xml"/><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46.xml"/><Relationship Id="rId4" Type="http://schemas.openxmlformats.org/officeDocument/2006/relationships/image" Target="../media/image20.png"/><Relationship Id="rId9" Type="http://schemas.openxmlformats.org/officeDocument/2006/relationships/image" Target="../media/image28.png"/></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tiff"/><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slide" Target="slide47.xml"/><Relationship Id="rId5" Type="http://schemas.openxmlformats.org/officeDocument/2006/relationships/image" Target="../media/image20.png"/><Relationship Id="rId4" Type="http://schemas.openxmlformats.org/officeDocument/2006/relationships/slide" Target="slide45.xml"/><Relationship Id="rId9"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49.xml"/><Relationship Id="rId7" Type="http://schemas.openxmlformats.org/officeDocument/2006/relationships/slide" Target="slide51.xml"/><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50.xml"/><Relationship Id="rId4" Type="http://schemas.openxmlformats.org/officeDocument/2006/relationships/image" Target="../media/image20.png"/><Relationship Id="rId9" Type="http://schemas.openxmlformats.org/officeDocument/2006/relationships/image" Target="../media/image28.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49.xml"/><Relationship Id="rId7" Type="http://schemas.openxmlformats.org/officeDocument/2006/relationships/image" Target="../media/image28.png"/><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slide" Target="slide47.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2BC6C-BF06-EA4A-AB38-E00B59F93945}"/>
              </a:ext>
            </a:extLst>
          </p:cNvPr>
          <p:cNvSpPr>
            <a:spLocks noGrp="1"/>
          </p:cNvSpPr>
          <p:nvPr>
            <p:ph type="ctrTitle"/>
          </p:nvPr>
        </p:nvSpPr>
        <p:spPr>
          <a:xfrm>
            <a:off x="5643563" y="4322286"/>
            <a:ext cx="2982242" cy="617171"/>
          </a:xfrm>
        </p:spPr>
        <p:txBody>
          <a:bodyPr/>
          <a:lstStyle/>
          <a:p>
            <a:r>
              <a:rPr kumimoji="1" lang="ja-JP" altLang="en-US" sz="3000" b="1">
                <a:solidFill>
                  <a:srgbClr val="00B0F0"/>
                </a:solidFill>
                <a:latin typeface="Apple Chancery" panose="03020702040506060504" pitchFamily="66" charset="-79"/>
                <a:cs typeface="Apple Chancery" panose="03020702040506060504" pitchFamily="66" charset="-79"/>
              </a:rPr>
              <a:t>（オケロック）</a:t>
            </a:r>
          </a:p>
        </p:txBody>
      </p:sp>
      <p:sp>
        <p:nvSpPr>
          <p:cNvPr id="3" name="字幕 2">
            <a:extLst>
              <a:ext uri="{FF2B5EF4-FFF2-40B4-BE49-F238E27FC236}">
                <a16:creationId xmlns:a16="http://schemas.microsoft.com/office/drawing/2014/main" id="{0F0DA73D-B8FA-3946-83BC-4AD6B85B3417}"/>
              </a:ext>
            </a:extLst>
          </p:cNvPr>
          <p:cNvSpPr>
            <a:spLocks noGrp="1"/>
          </p:cNvSpPr>
          <p:nvPr>
            <p:ph type="subTitle" idx="1"/>
          </p:nvPr>
        </p:nvSpPr>
        <p:spPr>
          <a:xfrm>
            <a:off x="5438788" y="5170094"/>
            <a:ext cx="4236203" cy="1073258"/>
          </a:xfrm>
        </p:spPr>
        <p:txBody>
          <a:bodyPr>
            <a:normAutofit fontScale="92500" lnSpcReduction="10000"/>
          </a:bodyPr>
          <a:lstStyle/>
          <a:p>
            <a:pPr algn="l"/>
            <a:r>
              <a:rPr lang="ja-JP" altLang="en-US" sz="1800" b="1" u="sng">
                <a:solidFill>
                  <a:schemeClr val="tx1"/>
                </a:solidFill>
              </a:rPr>
              <a:t>日時：</a:t>
            </a:r>
            <a:r>
              <a:rPr lang="en-US" altLang="ja-JP" sz="1800" b="1" u="sng" dirty="0">
                <a:solidFill>
                  <a:schemeClr val="tx1"/>
                </a:solidFill>
              </a:rPr>
              <a:t>1/24</a:t>
            </a:r>
          </a:p>
          <a:p>
            <a:pPr algn="l"/>
            <a:r>
              <a:rPr lang="ja-JP" altLang="en-US" sz="1800" b="1" u="sng">
                <a:solidFill>
                  <a:schemeClr val="tx1"/>
                </a:solidFill>
              </a:rPr>
              <a:t>班名：</a:t>
            </a:r>
            <a:r>
              <a:rPr kumimoji="1" lang="en-US" altLang="ja-JP" sz="1800" b="1" u="sng" dirty="0">
                <a:solidFill>
                  <a:schemeClr val="tx1"/>
                </a:solidFill>
              </a:rPr>
              <a:t>KKSTK(E</a:t>
            </a:r>
            <a:r>
              <a:rPr kumimoji="1" lang="ja-JP" altLang="en-US" sz="1800" b="1" u="sng">
                <a:solidFill>
                  <a:schemeClr val="tx1"/>
                </a:solidFill>
              </a:rPr>
              <a:t>班</a:t>
            </a:r>
            <a:r>
              <a:rPr kumimoji="1" lang="en-US" altLang="ja-JP" sz="1800" b="1" u="sng" dirty="0">
                <a:solidFill>
                  <a:schemeClr val="tx1"/>
                </a:solidFill>
              </a:rPr>
              <a:t>)</a:t>
            </a:r>
          </a:p>
          <a:p>
            <a:pPr algn="l"/>
            <a:r>
              <a:rPr lang="ja-JP" altLang="en-US" sz="1800" b="1" u="sng">
                <a:solidFill>
                  <a:schemeClr val="tx1"/>
                </a:solidFill>
              </a:rPr>
              <a:t>メンバー：小柳</a:t>
            </a:r>
            <a:r>
              <a:rPr lang="en-US" altLang="ja-JP" sz="1800" b="1" u="sng" dirty="0">
                <a:solidFill>
                  <a:schemeClr val="tx1"/>
                </a:solidFill>
              </a:rPr>
              <a:t>,</a:t>
            </a:r>
            <a:r>
              <a:rPr lang="ja-JP" altLang="en-US" sz="1800" b="1" u="sng">
                <a:solidFill>
                  <a:schemeClr val="tx1"/>
                </a:solidFill>
              </a:rPr>
              <a:t>加瀬</a:t>
            </a:r>
            <a:r>
              <a:rPr lang="en-US" altLang="ja-JP" sz="1800" b="1" u="sng" dirty="0">
                <a:solidFill>
                  <a:schemeClr val="tx1"/>
                </a:solidFill>
              </a:rPr>
              <a:t>,</a:t>
            </a:r>
            <a:r>
              <a:rPr lang="ja-JP" altLang="en-US" sz="1800" b="1" u="sng">
                <a:solidFill>
                  <a:schemeClr val="tx1"/>
                </a:solidFill>
              </a:rPr>
              <a:t>酒巻</a:t>
            </a:r>
            <a:r>
              <a:rPr lang="en-US" altLang="ja-JP" sz="1800" b="1" u="sng" dirty="0">
                <a:solidFill>
                  <a:schemeClr val="tx1"/>
                </a:solidFill>
              </a:rPr>
              <a:t>,</a:t>
            </a:r>
            <a:r>
              <a:rPr lang="ja-JP" altLang="en-US" sz="1800" b="1" u="sng">
                <a:solidFill>
                  <a:schemeClr val="tx1"/>
                </a:solidFill>
              </a:rPr>
              <a:t>利根川</a:t>
            </a:r>
            <a:r>
              <a:rPr lang="en-US" altLang="ja-JP" sz="1800" b="1" u="sng" dirty="0">
                <a:solidFill>
                  <a:schemeClr val="tx1"/>
                </a:solidFill>
              </a:rPr>
              <a:t>,</a:t>
            </a:r>
            <a:r>
              <a:rPr lang="ja-JP" altLang="en-US" sz="1800" b="1" u="sng">
                <a:solidFill>
                  <a:schemeClr val="tx1"/>
                </a:solidFill>
              </a:rPr>
              <a:t>工藤</a:t>
            </a:r>
            <a:endParaRPr kumimoji="1" lang="ja-JP" altLang="en-US" sz="1800" b="1" u="sng">
              <a:solidFill>
                <a:schemeClr val="tx1"/>
              </a:solidFill>
            </a:endParaRPr>
          </a:p>
        </p:txBody>
      </p:sp>
      <p:pic>
        <p:nvPicPr>
          <p:cNvPr id="4" name="図 3">
            <a:extLst>
              <a:ext uri="{FF2B5EF4-FFF2-40B4-BE49-F238E27FC236}">
                <a16:creationId xmlns:a16="http://schemas.microsoft.com/office/drawing/2014/main" id="{209F0D89-56C2-4048-80C7-ABCC10DCCB27}"/>
              </a:ext>
            </a:extLst>
          </p:cNvPr>
          <p:cNvPicPr>
            <a:picLocks noChangeAspect="1"/>
          </p:cNvPicPr>
          <p:nvPr/>
        </p:nvPicPr>
        <p:blipFill>
          <a:blip r:embed="rId3">
            <a:duotone>
              <a:schemeClr val="accent1">
                <a:shade val="45000"/>
                <a:satMod val="135000"/>
              </a:schemeClr>
              <a:prstClr val="white"/>
            </a:duotone>
          </a:blip>
          <a:stretch>
            <a:fillRect/>
          </a:stretch>
        </p:blipFill>
        <p:spPr>
          <a:xfrm>
            <a:off x="1939255" y="2543184"/>
            <a:ext cx="5878491" cy="2197012"/>
          </a:xfrm>
          <a:prstGeom prst="rect">
            <a:avLst/>
          </a:prstGeom>
        </p:spPr>
      </p:pic>
      <p:sp>
        <p:nvSpPr>
          <p:cNvPr id="10" name="テキスト ボックス 9">
            <a:extLst>
              <a:ext uri="{FF2B5EF4-FFF2-40B4-BE49-F238E27FC236}">
                <a16:creationId xmlns:a16="http://schemas.microsoft.com/office/drawing/2014/main" id="{0C35AE2A-FA1A-E446-A3DC-FF3018FEBDFA}"/>
              </a:ext>
            </a:extLst>
          </p:cNvPr>
          <p:cNvSpPr txBox="1"/>
          <p:nvPr/>
        </p:nvSpPr>
        <p:spPr>
          <a:xfrm>
            <a:off x="1585911" y="1814518"/>
            <a:ext cx="5329237" cy="646331"/>
          </a:xfrm>
          <a:prstGeom prst="rect">
            <a:avLst/>
          </a:prstGeom>
          <a:noFill/>
        </p:spPr>
        <p:txBody>
          <a:bodyPr wrap="square" rtlCol="0">
            <a:spAutoFit/>
          </a:bodyPr>
          <a:lstStyle/>
          <a:p>
            <a:r>
              <a:rPr kumimoji="1" lang="ja-JP" altLang="en-US" sz="3600">
                <a:solidFill>
                  <a:schemeClr val="accent1"/>
                </a:solidFill>
              </a:rPr>
              <a:t>プロダクト成果発表</a:t>
            </a:r>
          </a:p>
        </p:txBody>
      </p:sp>
    </p:spTree>
    <p:extLst>
      <p:ext uri="{BB962C8B-B14F-4D97-AF65-F5344CB8AC3E}">
        <p14:creationId xmlns:p14="http://schemas.microsoft.com/office/powerpoint/2010/main" val="411549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FDCBB0B-3947-004B-A3F9-C3A12B2A45BE}"/>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937EDC4-32EC-8145-A49C-04469A301D3D}"/>
              </a:ext>
            </a:extLst>
          </p:cNvPr>
          <p:cNvPicPr>
            <a:picLocks noChangeAspect="1"/>
          </p:cNvPicPr>
          <p:nvPr/>
        </p:nvPicPr>
        <p:blipFill>
          <a:blip r:embed="rId3">
            <a:biLevel thresh="50000"/>
          </a:blip>
          <a:stretch>
            <a:fillRect/>
          </a:stretch>
        </p:blipFill>
        <p:spPr>
          <a:xfrm>
            <a:off x="9690631" y="5896732"/>
            <a:ext cx="2514600" cy="939800"/>
          </a:xfrm>
          <a:prstGeom prst="rect">
            <a:avLst/>
          </a:prstGeom>
        </p:spPr>
      </p:pic>
      <p:pic>
        <p:nvPicPr>
          <p:cNvPr id="10" name="グラフィックス 9" descr="歯車 1 つ">
            <a:extLst>
              <a:ext uri="{FF2B5EF4-FFF2-40B4-BE49-F238E27FC236}">
                <a16:creationId xmlns:a16="http://schemas.microsoft.com/office/drawing/2014/main" id="{488643C1-25A9-CA4A-A844-4B4B19BA698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42612" r="45908"/>
          <a:stretch/>
        </p:blipFill>
        <p:spPr>
          <a:xfrm>
            <a:off x="7742220" y="-1"/>
            <a:ext cx="4463011" cy="4735013"/>
          </a:xfrm>
          <a:prstGeom prst="rect">
            <a:avLst/>
          </a:prstGeom>
        </p:spPr>
      </p:pic>
      <p:pic>
        <p:nvPicPr>
          <p:cNvPr id="11" name="グラフィックス 10" descr="歯車 1 つ">
            <a:extLst>
              <a:ext uri="{FF2B5EF4-FFF2-40B4-BE49-F238E27FC236}">
                <a16:creationId xmlns:a16="http://schemas.microsoft.com/office/drawing/2014/main" id="{B5B13C6A-2BD9-7A48-BA2B-96214F9A52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4948" b="50000"/>
          <a:stretch/>
        </p:blipFill>
        <p:spPr>
          <a:xfrm>
            <a:off x="0" y="2732587"/>
            <a:ext cx="3717147" cy="4125413"/>
          </a:xfrm>
          <a:prstGeom prst="rect">
            <a:avLst/>
          </a:prstGeom>
        </p:spPr>
      </p:pic>
      <p:sp>
        <p:nvSpPr>
          <p:cNvPr id="4" name="タイトル 1">
            <a:extLst>
              <a:ext uri="{FF2B5EF4-FFF2-40B4-BE49-F238E27FC236}">
                <a16:creationId xmlns:a16="http://schemas.microsoft.com/office/drawing/2014/main" id="{02ED85BA-FB4A-114D-86D0-895C189EB077}"/>
              </a:ext>
            </a:extLst>
          </p:cNvPr>
          <p:cNvSpPr>
            <a:spLocks noGrp="1"/>
          </p:cNvSpPr>
          <p:nvPr>
            <p:ph type="title"/>
          </p:nvPr>
        </p:nvSpPr>
        <p:spPr>
          <a:xfrm>
            <a:off x="3592787" y="3017556"/>
            <a:ext cx="4009492" cy="822887"/>
          </a:xfrm>
        </p:spPr>
        <p:txBody>
          <a:bodyPr>
            <a:normAutofit fontScale="90000"/>
          </a:bodyPr>
          <a:lstStyle/>
          <a:p>
            <a:r>
              <a:rPr lang="ja-JP" altLang="en-US" sz="5400" u="sng">
                <a:solidFill>
                  <a:schemeClr val="bg1"/>
                </a:solidFill>
              </a:rPr>
              <a:t>設定画面動画</a:t>
            </a:r>
            <a:endParaRPr kumimoji="1" lang="ja-JP" altLang="en-US" sz="5400" u="sng">
              <a:solidFill>
                <a:schemeClr val="bg1"/>
              </a:solidFill>
            </a:endParaRPr>
          </a:p>
        </p:txBody>
      </p:sp>
    </p:spTree>
    <p:extLst>
      <p:ext uri="{BB962C8B-B14F-4D97-AF65-F5344CB8AC3E}">
        <p14:creationId xmlns:p14="http://schemas.microsoft.com/office/powerpoint/2010/main" val="368578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198E46F9-1370-BB4F-8DC5-76A820E01AC3}"/>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a:xfrm>
            <a:off x="677334" y="609600"/>
            <a:ext cx="8596668" cy="804530"/>
          </a:xfrm>
        </p:spPr>
        <p:txBody>
          <a:bodyPr>
            <a:normAutofit/>
          </a:bodyPr>
          <a:lstStyle/>
          <a:p>
            <a:r>
              <a:rPr kumimoji="1" lang="en-US" altLang="ja-JP" u="sng" dirty="0">
                <a:solidFill>
                  <a:schemeClr val="bg1"/>
                </a:solidFill>
                <a:latin typeface="+mj-ea"/>
              </a:rPr>
              <a:t>❶</a:t>
            </a:r>
            <a:r>
              <a:rPr kumimoji="1" lang="ja-JP" altLang="en-US" u="sng">
                <a:solidFill>
                  <a:schemeClr val="bg1"/>
                </a:solidFill>
                <a:latin typeface="+mj-ea"/>
              </a:rPr>
              <a:t>ログイン</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1392864" y="1717675"/>
            <a:ext cx="8042003" cy="1367313"/>
          </a:xfrm>
        </p:spPr>
        <p:txBody>
          <a:bodyPr>
            <a:normAutofit/>
          </a:bodyPr>
          <a:lstStyle/>
          <a:p>
            <a:pPr marL="0" indent="0">
              <a:buNone/>
            </a:pPr>
            <a:r>
              <a:rPr lang="ja-JP" altLang="en-US" sz="2400">
                <a:solidFill>
                  <a:schemeClr val="bg1"/>
                </a:solidFill>
                <a:latin typeface="+mn-ea"/>
              </a:rPr>
              <a:t>はじめにログインします。</a:t>
            </a:r>
            <a:endParaRPr lang="en-US" altLang="ja-JP" sz="2400" dirty="0">
              <a:solidFill>
                <a:schemeClr val="bg1"/>
              </a:solidFill>
              <a:latin typeface="+mn-ea"/>
            </a:endParaRPr>
          </a:p>
          <a:p>
            <a:pPr marL="0" indent="0">
              <a:buNone/>
            </a:pPr>
            <a:r>
              <a:rPr lang="ja-JP" altLang="en-US" sz="2400">
                <a:solidFill>
                  <a:schemeClr val="bg1"/>
                </a:solidFill>
                <a:latin typeface="+mn-ea"/>
              </a:rPr>
              <a:t>初めての場合はユーザ名</a:t>
            </a:r>
            <a:r>
              <a:rPr lang="en-US" altLang="ja-JP" sz="2400" dirty="0">
                <a:solidFill>
                  <a:schemeClr val="bg1"/>
                </a:solidFill>
                <a:latin typeface="+mn-ea"/>
              </a:rPr>
              <a:t>,</a:t>
            </a:r>
            <a:r>
              <a:rPr lang="ja-JP" altLang="en-US" sz="2400">
                <a:solidFill>
                  <a:schemeClr val="bg1"/>
                </a:solidFill>
                <a:latin typeface="+mn-ea"/>
              </a:rPr>
              <a:t>メールアドレス</a:t>
            </a:r>
            <a:r>
              <a:rPr lang="en-US" altLang="ja-JP" sz="2400" dirty="0">
                <a:solidFill>
                  <a:schemeClr val="bg1"/>
                </a:solidFill>
                <a:latin typeface="+mn-ea"/>
              </a:rPr>
              <a:t>,</a:t>
            </a:r>
            <a:r>
              <a:rPr lang="ja-JP" altLang="en-US" sz="2400">
                <a:solidFill>
                  <a:schemeClr val="bg1"/>
                </a:solidFill>
                <a:latin typeface="+mn-ea"/>
              </a:rPr>
              <a:t>パスワードを登録します</a:t>
            </a:r>
            <a:r>
              <a:rPr lang="ja-JP" altLang="en-US" sz="2400" b="1">
                <a:solidFill>
                  <a:schemeClr val="bg1"/>
                </a:solidFill>
                <a:latin typeface="YuMincho +36p Kana Demibold" panose="02020500000000000000" pitchFamily="18" charset="-128"/>
                <a:ea typeface="YuMincho +36p Kana Demibold" panose="02020500000000000000" pitchFamily="18" charset="-128"/>
              </a:rPr>
              <a:t>。</a:t>
            </a:r>
            <a:endParaRPr lang="en-US" altLang="ja-JP" sz="2400" b="1" dirty="0">
              <a:solidFill>
                <a:schemeClr val="bg1"/>
              </a:solidFill>
              <a:latin typeface="YuMincho +36p Kana Demibold" panose="02020500000000000000" pitchFamily="18" charset="-128"/>
              <a:ea typeface="YuMincho +36p Kana Demibold" panose="02020500000000000000" pitchFamily="18" charset="-128"/>
            </a:endParaRPr>
          </a:p>
        </p:txBody>
      </p:sp>
      <p:grpSp>
        <p:nvGrpSpPr>
          <p:cNvPr id="6" name="グループ化 5">
            <a:extLst>
              <a:ext uri="{FF2B5EF4-FFF2-40B4-BE49-F238E27FC236}">
                <a16:creationId xmlns:a16="http://schemas.microsoft.com/office/drawing/2014/main" id="{E67CBB91-F2FC-E240-883B-9E9B747569D3}"/>
              </a:ext>
            </a:extLst>
          </p:cNvPr>
          <p:cNvGrpSpPr/>
          <p:nvPr/>
        </p:nvGrpSpPr>
        <p:grpSpPr>
          <a:xfrm>
            <a:off x="7436754" y="2862642"/>
            <a:ext cx="1878020" cy="3861615"/>
            <a:chOff x="928974" y="623852"/>
            <a:chExt cx="804397" cy="1654014"/>
          </a:xfrm>
        </p:grpSpPr>
        <p:sp>
          <p:nvSpPr>
            <p:cNvPr id="7" name="角丸四角形 6">
              <a:extLst>
                <a:ext uri="{FF2B5EF4-FFF2-40B4-BE49-F238E27FC236}">
                  <a16:creationId xmlns:a16="http://schemas.microsoft.com/office/drawing/2014/main" id="{0D0026F5-6D3A-524E-8B62-1587DE631C1F}"/>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8FBC702-D423-5D43-9B6E-5EC005B4C92A}"/>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ログイン画面</a:t>
              </a:r>
            </a:p>
          </p:txBody>
        </p:sp>
        <p:sp>
          <p:nvSpPr>
            <p:cNvPr id="9" name="角丸四角形 8">
              <a:extLst>
                <a:ext uri="{FF2B5EF4-FFF2-40B4-BE49-F238E27FC236}">
                  <a16:creationId xmlns:a16="http://schemas.microsoft.com/office/drawing/2014/main" id="{D085B4A1-7196-7046-B43D-164E1CB8F0F6}"/>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2C4A592D-922E-D74B-9A6A-D7593DD5CC8E}"/>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9C65766-D060-1D44-A106-9DE42832CB7B}"/>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F3F1E7D5-11A8-A748-A801-A70764116B33}"/>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コンテンツ プレースホルダー 2">
            <a:extLst>
              <a:ext uri="{FF2B5EF4-FFF2-40B4-BE49-F238E27FC236}">
                <a16:creationId xmlns:a16="http://schemas.microsoft.com/office/drawing/2014/main" id="{AA02A7A2-472F-2345-915F-7816A897B93A}"/>
              </a:ext>
            </a:extLst>
          </p:cNvPr>
          <p:cNvSpPr txBox="1">
            <a:spLocks/>
          </p:cNvSpPr>
          <p:nvPr/>
        </p:nvSpPr>
        <p:spPr>
          <a:xfrm>
            <a:off x="1392864" y="3066877"/>
            <a:ext cx="5369598" cy="14177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2400">
                <a:solidFill>
                  <a:schemeClr val="bg1"/>
                </a:solidFill>
                <a:latin typeface="+mn-ea"/>
              </a:rPr>
              <a:t>招待される場合は招待コードを入力しログインします。この場合初期登録は不要です</a:t>
            </a:r>
            <a:r>
              <a:rPr lang="ja-JP" altLang="en-US" sz="2400" b="1">
                <a:solidFill>
                  <a:schemeClr val="bg1"/>
                </a:solidFill>
                <a:latin typeface="YuMincho +36p Kana Demibold" panose="02020500000000000000" pitchFamily="18" charset="-128"/>
                <a:ea typeface="YuMincho +36p Kana Demibold" panose="02020500000000000000" pitchFamily="18" charset="-128"/>
              </a:rPr>
              <a:t>。</a:t>
            </a:r>
          </a:p>
        </p:txBody>
      </p:sp>
      <p:sp>
        <p:nvSpPr>
          <p:cNvPr id="14" name="タイトル 1">
            <a:extLst>
              <a:ext uri="{FF2B5EF4-FFF2-40B4-BE49-F238E27FC236}">
                <a16:creationId xmlns:a16="http://schemas.microsoft.com/office/drawing/2014/main" id="{432A687A-D4A8-7947-8E51-BD2D879752D5}"/>
              </a:ext>
            </a:extLst>
          </p:cNvPr>
          <p:cNvSpPr txBox="1">
            <a:spLocks/>
          </p:cNvSpPr>
          <p:nvPr/>
        </p:nvSpPr>
        <p:spPr>
          <a:xfrm>
            <a:off x="3185459" y="6084796"/>
            <a:ext cx="3139754" cy="639461"/>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800" dirty="0">
                <a:solidFill>
                  <a:schemeClr val="bg1"/>
                </a:solidFill>
              </a:rPr>
              <a:t>❶</a:t>
            </a:r>
            <a:r>
              <a:rPr lang="ja-JP" altLang="en-US">
                <a:solidFill>
                  <a:schemeClr val="bg1"/>
                </a:solidFill>
              </a:rPr>
              <a:t>→</a:t>
            </a:r>
            <a:r>
              <a:rPr lang="en-US" altLang="ja-JP" dirty="0">
                <a:solidFill>
                  <a:schemeClr val="bg1"/>
                </a:solidFill>
              </a:rPr>
              <a:t>②</a:t>
            </a:r>
            <a:r>
              <a:rPr lang="ja-JP" altLang="en-US">
                <a:solidFill>
                  <a:schemeClr val="bg1"/>
                </a:solidFill>
              </a:rPr>
              <a:t>→</a:t>
            </a:r>
            <a:r>
              <a:rPr lang="en-US" altLang="ja-JP" dirty="0">
                <a:solidFill>
                  <a:schemeClr val="bg1"/>
                </a:solidFill>
              </a:rPr>
              <a:t>③</a:t>
            </a:r>
            <a:r>
              <a:rPr lang="ja-JP" altLang="en-US">
                <a:solidFill>
                  <a:schemeClr val="bg1"/>
                </a:solidFill>
              </a:rPr>
              <a:t>→</a:t>
            </a:r>
            <a:r>
              <a:rPr lang="en-US" altLang="ja-JP" dirty="0">
                <a:solidFill>
                  <a:schemeClr val="bg1"/>
                </a:solidFill>
              </a:rPr>
              <a:t>④</a:t>
            </a:r>
            <a:endParaRPr lang="ja-JP" altLang="en-US">
              <a:solidFill>
                <a:schemeClr val="bg1"/>
              </a:solidFill>
            </a:endParaRPr>
          </a:p>
        </p:txBody>
      </p:sp>
      <p:pic>
        <p:nvPicPr>
          <p:cNvPr id="23" name="グラフィックス 22" descr="歩く">
            <a:extLst>
              <a:ext uri="{FF2B5EF4-FFF2-40B4-BE49-F238E27FC236}">
                <a16:creationId xmlns:a16="http://schemas.microsoft.com/office/drawing/2014/main" id="{23BE9DBE-EAF7-AE45-9509-11F74175D8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0100" y="485957"/>
            <a:ext cx="696356" cy="696356"/>
          </a:xfrm>
          <a:prstGeom prst="rect">
            <a:avLst/>
          </a:prstGeom>
        </p:spPr>
      </p:pic>
      <p:pic>
        <p:nvPicPr>
          <p:cNvPr id="30" name="図 29">
            <a:extLst>
              <a:ext uri="{FF2B5EF4-FFF2-40B4-BE49-F238E27FC236}">
                <a16:creationId xmlns:a16="http://schemas.microsoft.com/office/drawing/2014/main" id="{BB8AC307-487E-4C46-9FE8-2C477539A6DA}"/>
              </a:ext>
            </a:extLst>
          </p:cNvPr>
          <p:cNvPicPr>
            <a:picLocks noChangeAspect="1"/>
          </p:cNvPicPr>
          <p:nvPr/>
        </p:nvPicPr>
        <p:blipFill>
          <a:blip r:embed="rId5">
            <a:biLevel thresh="50000"/>
          </a:blip>
          <a:stretch>
            <a:fillRect/>
          </a:stretch>
        </p:blipFill>
        <p:spPr>
          <a:xfrm>
            <a:off x="9690631" y="5896732"/>
            <a:ext cx="2514600" cy="939800"/>
          </a:xfrm>
          <a:prstGeom prst="rect">
            <a:avLst/>
          </a:prstGeom>
        </p:spPr>
      </p:pic>
      <p:pic>
        <p:nvPicPr>
          <p:cNvPr id="35" name="グラフィックス 34" descr="歯車 1 つ">
            <a:extLst>
              <a:ext uri="{FF2B5EF4-FFF2-40B4-BE49-F238E27FC236}">
                <a16:creationId xmlns:a16="http://schemas.microsoft.com/office/drawing/2014/main" id="{65873856-688C-D34D-B425-4996415DE40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2612" r="45908"/>
          <a:stretch/>
        </p:blipFill>
        <p:spPr>
          <a:xfrm>
            <a:off x="7742220" y="-1"/>
            <a:ext cx="4463011" cy="4735013"/>
          </a:xfrm>
          <a:prstGeom prst="rect">
            <a:avLst/>
          </a:prstGeom>
        </p:spPr>
      </p:pic>
      <p:pic>
        <p:nvPicPr>
          <p:cNvPr id="36" name="グラフィックス 35" descr="歯車 1 つ">
            <a:extLst>
              <a:ext uri="{FF2B5EF4-FFF2-40B4-BE49-F238E27FC236}">
                <a16:creationId xmlns:a16="http://schemas.microsoft.com/office/drawing/2014/main" id="{882092A0-D7E6-8647-AEFA-521B7955001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4948" b="50000"/>
          <a:stretch/>
        </p:blipFill>
        <p:spPr>
          <a:xfrm>
            <a:off x="0" y="2732587"/>
            <a:ext cx="3717147" cy="4125413"/>
          </a:xfrm>
          <a:prstGeom prst="rect">
            <a:avLst/>
          </a:prstGeom>
        </p:spPr>
      </p:pic>
    </p:spTree>
    <p:extLst>
      <p:ext uri="{BB962C8B-B14F-4D97-AF65-F5344CB8AC3E}">
        <p14:creationId xmlns:p14="http://schemas.microsoft.com/office/powerpoint/2010/main" val="283523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5B66F7C7-2279-D749-B04C-56DDA7600ADD}"/>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a:xfrm>
            <a:off x="677334" y="609600"/>
            <a:ext cx="8596668" cy="804530"/>
          </a:xfrm>
        </p:spPr>
        <p:txBody>
          <a:bodyPr>
            <a:normAutofit/>
          </a:bodyPr>
          <a:lstStyle/>
          <a:p>
            <a:r>
              <a:rPr lang="en-US" altLang="ja-JP" u="sng" dirty="0">
                <a:solidFill>
                  <a:schemeClr val="bg1"/>
                </a:solidFill>
              </a:rPr>
              <a:t>❷</a:t>
            </a:r>
            <a:r>
              <a:rPr lang="ja-JP" altLang="en-US" u="sng">
                <a:solidFill>
                  <a:schemeClr val="bg1"/>
                </a:solidFill>
              </a:rPr>
              <a:t>自宅情報の登録</a:t>
            </a:r>
            <a:endParaRPr kumimoji="1" lang="ja-JP" altLang="en-US" u="sng">
              <a:solidFill>
                <a:schemeClr val="bg1"/>
              </a:solidFill>
            </a:endParaRP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1392864" y="1717675"/>
            <a:ext cx="8042003" cy="1367313"/>
          </a:xfrm>
        </p:spPr>
        <p:txBody>
          <a:bodyPr>
            <a:normAutofit/>
          </a:bodyPr>
          <a:lstStyle/>
          <a:p>
            <a:pPr marL="0" indent="0">
              <a:buNone/>
            </a:pPr>
            <a:r>
              <a:rPr lang="ja-JP" altLang="en-US" sz="2400">
                <a:solidFill>
                  <a:schemeClr val="bg1"/>
                </a:solidFill>
              </a:rPr>
              <a:t>自宅情報を登録します。</a:t>
            </a:r>
            <a:endParaRPr lang="en-US" altLang="ja-JP" sz="2400" dirty="0">
              <a:solidFill>
                <a:schemeClr val="bg1"/>
              </a:solidFill>
            </a:endParaRPr>
          </a:p>
          <a:p>
            <a:pPr marL="0" indent="0">
              <a:buNone/>
            </a:pPr>
            <a:r>
              <a:rPr lang="ja-JP" altLang="en-US" sz="2400">
                <a:solidFill>
                  <a:schemeClr val="bg1"/>
                </a:solidFill>
              </a:rPr>
              <a:t>位置情報の使用を許可すると、自動的に現在地を取得します。</a:t>
            </a:r>
            <a:endParaRPr lang="en-US" altLang="ja-JP" sz="2400" dirty="0">
              <a:solidFill>
                <a:schemeClr val="bg1"/>
              </a:solidFill>
            </a:endParaRPr>
          </a:p>
        </p:txBody>
      </p:sp>
      <p:grpSp>
        <p:nvGrpSpPr>
          <p:cNvPr id="6" name="グループ化 5">
            <a:extLst>
              <a:ext uri="{FF2B5EF4-FFF2-40B4-BE49-F238E27FC236}">
                <a16:creationId xmlns:a16="http://schemas.microsoft.com/office/drawing/2014/main" id="{E67CBB91-F2FC-E240-883B-9E9B747569D3}"/>
              </a:ext>
            </a:extLst>
          </p:cNvPr>
          <p:cNvGrpSpPr/>
          <p:nvPr/>
        </p:nvGrpSpPr>
        <p:grpSpPr>
          <a:xfrm>
            <a:off x="7436754" y="2862642"/>
            <a:ext cx="1878020" cy="3861615"/>
            <a:chOff x="928974" y="623852"/>
            <a:chExt cx="804397" cy="1654014"/>
          </a:xfrm>
        </p:grpSpPr>
        <p:sp>
          <p:nvSpPr>
            <p:cNvPr id="7" name="角丸四角形 6">
              <a:extLst>
                <a:ext uri="{FF2B5EF4-FFF2-40B4-BE49-F238E27FC236}">
                  <a16:creationId xmlns:a16="http://schemas.microsoft.com/office/drawing/2014/main" id="{0D0026F5-6D3A-524E-8B62-1587DE631C1F}"/>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8FBC702-D423-5D43-9B6E-5EC005B4C92A}"/>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自宅情報</a:t>
              </a:r>
              <a:endParaRPr kumimoji="1" lang="en-US" altLang="ja-JP" dirty="0"/>
            </a:p>
            <a:p>
              <a:pPr algn="ctr"/>
              <a:r>
                <a:rPr kumimoji="1" lang="ja-JP" altLang="en-US"/>
                <a:t>設定画面</a:t>
              </a:r>
            </a:p>
          </p:txBody>
        </p:sp>
        <p:sp>
          <p:nvSpPr>
            <p:cNvPr id="9" name="角丸四角形 8">
              <a:extLst>
                <a:ext uri="{FF2B5EF4-FFF2-40B4-BE49-F238E27FC236}">
                  <a16:creationId xmlns:a16="http://schemas.microsoft.com/office/drawing/2014/main" id="{D085B4A1-7196-7046-B43D-164E1CB8F0F6}"/>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2C4A592D-922E-D74B-9A6A-D7593DD5CC8E}"/>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9C65766-D060-1D44-A106-9DE42832CB7B}"/>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F3F1E7D5-11A8-A748-A801-A70764116B33}"/>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タイトル 1">
            <a:extLst>
              <a:ext uri="{FF2B5EF4-FFF2-40B4-BE49-F238E27FC236}">
                <a16:creationId xmlns:a16="http://schemas.microsoft.com/office/drawing/2014/main" id="{119B5E95-ECDB-D14A-A7C6-881A352D772F}"/>
              </a:ext>
            </a:extLst>
          </p:cNvPr>
          <p:cNvSpPr txBox="1">
            <a:spLocks/>
          </p:cNvSpPr>
          <p:nvPr/>
        </p:nvSpPr>
        <p:spPr>
          <a:xfrm>
            <a:off x="3170219" y="6084796"/>
            <a:ext cx="3139754" cy="63946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dirty="0">
                <a:solidFill>
                  <a:schemeClr val="bg1"/>
                </a:solidFill>
              </a:rPr>
              <a:t>①</a:t>
            </a:r>
            <a:r>
              <a:rPr lang="ja-JP" altLang="en-US" sz="4000">
                <a:solidFill>
                  <a:schemeClr val="bg1"/>
                </a:solidFill>
              </a:rPr>
              <a:t>→</a:t>
            </a:r>
            <a:r>
              <a:rPr lang="ja-JP" altLang="en-US" sz="5300">
                <a:solidFill>
                  <a:schemeClr val="bg1"/>
                </a:solidFill>
              </a:rPr>
              <a:t>❷</a:t>
            </a:r>
            <a:r>
              <a:rPr lang="ja-JP" altLang="en-US" sz="4000">
                <a:solidFill>
                  <a:schemeClr val="bg1"/>
                </a:solidFill>
              </a:rPr>
              <a:t>→</a:t>
            </a:r>
            <a:r>
              <a:rPr lang="en-US" altLang="ja-JP" sz="4000" dirty="0">
                <a:solidFill>
                  <a:schemeClr val="bg1"/>
                </a:solidFill>
              </a:rPr>
              <a:t>③</a:t>
            </a:r>
            <a:r>
              <a:rPr lang="ja-JP" altLang="en-US" sz="4000">
                <a:solidFill>
                  <a:schemeClr val="bg1"/>
                </a:solidFill>
              </a:rPr>
              <a:t>→</a:t>
            </a:r>
            <a:r>
              <a:rPr lang="en-US" altLang="ja-JP" sz="4000" dirty="0">
                <a:solidFill>
                  <a:schemeClr val="bg1"/>
                </a:solidFill>
              </a:rPr>
              <a:t>④</a:t>
            </a:r>
            <a:endParaRPr lang="ja-JP" altLang="en-US" sz="4000">
              <a:solidFill>
                <a:schemeClr val="bg1"/>
              </a:solidFill>
            </a:endParaRPr>
          </a:p>
        </p:txBody>
      </p:sp>
      <p:pic>
        <p:nvPicPr>
          <p:cNvPr id="4" name="グラフィックス 3" descr="家 ">
            <a:extLst>
              <a:ext uri="{FF2B5EF4-FFF2-40B4-BE49-F238E27FC236}">
                <a16:creationId xmlns:a16="http://schemas.microsoft.com/office/drawing/2014/main" id="{2DCE9F55-349F-8D40-AA9D-C747336D1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838" y="342900"/>
            <a:ext cx="843516" cy="843516"/>
          </a:xfrm>
          <a:prstGeom prst="rect">
            <a:avLst/>
          </a:prstGeom>
        </p:spPr>
      </p:pic>
      <p:pic>
        <p:nvPicPr>
          <p:cNvPr id="21" name="図 20">
            <a:extLst>
              <a:ext uri="{FF2B5EF4-FFF2-40B4-BE49-F238E27FC236}">
                <a16:creationId xmlns:a16="http://schemas.microsoft.com/office/drawing/2014/main" id="{BF6C9314-8C0C-9F46-BB61-D119068DFF5B}"/>
              </a:ext>
            </a:extLst>
          </p:cNvPr>
          <p:cNvPicPr>
            <a:picLocks noChangeAspect="1"/>
          </p:cNvPicPr>
          <p:nvPr/>
        </p:nvPicPr>
        <p:blipFill>
          <a:blip r:embed="rId5">
            <a:biLevel thresh="50000"/>
          </a:blip>
          <a:stretch>
            <a:fillRect/>
          </a:stretch>
        </p:blipFill>
        <p:spPr>
          <a:xfrm>
            <a:off x="9690631" y="5896732"/>
            <a:ext cx="2514600" cy="939800"/>
          </a:xfrm>
          <a:prstGeom prst="rect">
            <a:avLst/>
          </a:prstGeom>
        </p:spPr>
      </p:pic>
      <p:pic>
        <p:nvPicPr>
          <p:cNvPr id="26" name="グラフィックス 25" descr="歯車 1 つ">
            <a:extLst>
              <a:ext uri="{FF2B5EF4-FFF2-40B4-BE49-F238E27FC236}">
                <a16:creationId xmlns:a16="http://schemas.microsoft.com/office/drawing/2014/main" id="{99CC62BD-0D96-C643-B562-8E18BA05ADE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2612" r="45908"/>
          <a:stretch/>
        </p:blipFill>
        <p:spPr>
          <a:xfrm>
            <a:off x="7742220" y="-1"/>
            <a:ext cx="4463011" cy="4735013"/>
          </a:xfrm>
          <a:prstGeom prst="rect">
            <a:avLst/>
          </a:prstGeom>
        </p:spPr>
      </p:pic>
      <p:pic>
        <p:nvPicPr>
          <p:cNvPr id="27" name="グラフィックス 26" descr="歯車 1 つ">
            <a:extLst>
              <a:ext uri="{FF2B5EF4-FFF2-40B4-BE49-F238E27FC236}">
                <a16:creationId xmlns:a16="http://schemas.microsoft.com/office/drawing/2014/main" id="{530234F2-65C8-854F-820E-9A06D0DB8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4948" b="50000"/>
          <a:stretch/>
        </p:blipFill>
        <p:spPr>
          <a:xfrm>
            <a:off x="0" y="2732587"/>
            <a:ext cx="3717147" cy="4125413"/>
          </a:xfrm>
          <a:prstGeom prst="rect">
            <a:avLst/>
          </a:prstGeom>
        </p:spPr>
      </p:pic>
    </p:spTree>
    <p:extLst>
      <p:ext uri="{BB962C8B-B14F-4D97-AF65-F5344CB8AC3E}">
        <p14:creationId xmlns:p14="http://schemas.microsoft.com/office/powerpoint/2010/main" val="3959532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D9020E3-49E2-9048-A78B-203CE0C0B807}"/>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a:xfrm>
            <a:off x="677334" y="609600"/>
            <a:ext cx="8596668" cy="804530"/>
          </a:xfrm>
        </p:spPr>
        <p:txBody>
          <a:bodyPr>
            <a:normAutofit/>
          </a:bodyPr>
          <a:lstStyle/>
          <a:p>
            <a:r>
              <a:rPr lang="en-US" altLang="ja-JP" u="sng" dirty="0">
                <a:solidFill>
                  <a:schemeClr val="bg1"/>
                </a:solidFill>
              </a:rPr>
              <a:t>❸</a:t>
            </a:r>
            <a:r>
              <a:rPr lang="ja-JP" altLang="en-US" u="sng">
                <a:solidFill>
                  <a:schemeClr val="bg1"/>
                </a:solidFill>
              </a:rPr>
              <a:t>通知条件の設定</a:t>
            </a:r>
            <a:endParaRPr kumimoji="1" lang="ja-JP" altLang="en-US" u="sng">
              <a:solidFill>
                <a:schemeClr val="bg1"/>
              </a:solidFill>
            </a:endParaRP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1392864" y="1717675"/>
            <a:ext cx="8042003" cy="1367313"/>
          </a:xfrm>
        </p:spPr>
        <p:txBody>
          <a:bodyPr>
            <a:normAutofit/>
          </a:bodyPr>
          <a:lstStyle/>
          <a:p>
            <a:pPr marL="0" indent="0">
              <a:buNone/>
            </a:pPr>
            <a:r>
              <a:rPr lang="ja-JP" altLang="en-US" sz="2400">
                <a:solidFill>
                  <a:schemeClr val="bg1"/>
                </a:solidFill>
              </a:rPr>
              <a:t>通知条件の設定をします。</a:t>
            </a:r>
            <a:endParaRPr lang="en-US" altLang="ja-JP" sz="2400" dirty="0">
              <a:solidFill>
                <a:schemeClr val="bg1"/>
              </a:solidFill>
            </a:endParaRPr>
          </a:p>
          <a:p>
            <a:pPr marL="0" indent="0">
              <a:buNone/>
            </a:pPr>
            <a:r>
              <a:rPr lang="ja-JP" altLang="en-US" sz="2400">
                <a:solidFill>
                  <a:schemeClr val="bg1"/>
                </a:solidFill>
              </a:rPr>
              <a:t>在宅時に何分間、鍵が開いた状態だったら通知するかを設定します。</a:t>
            </a:r>
            <a:endParaRPr lang="en-US" altLang="ja-JP" sz="2400" dirty="0">
              <a:solidFill>
                <a:schemeClr val="bg1"/>
              </a:solidFill>
            </a:endParaRPr>
          </a:p>
        </p:txBody>
      </p:sp>
      <p:grpSp>
        <p:nvGrpSpPr>
          <p:cNvPr id="6" name="グループ化 5">
            <a:extLst>
              <a:ext uri="{FF2B5EF4-FFF2-40B4-BE49-F238E27FC236}">
                <a16:creationId xmlns:a16="http://schemas.microsoft.com/office/drawing/2014/main" id="{E67CBB91-F2FC-E240-883B-9E9B747569D3}"/>
              </a:ext>
            </a:extLst>
          </p:cNvPr>
          <p:cNvGrpSpPr/>
          <p:nvPr/>
        </p:nvGrpSpPr>
        <p:grpSpPr>
          <a:xfrm>
            <a:off x="7436754" y="2862642"/>
            <a:ext cx="1878020" cy="3861615"/>
            <a:chOff x="928974" y="623852"/>
            <a:chExt cx="804397" cy="1654014"/>
          </a:xfrm>
        </p:grpSpPr>
        <p:sp>
          <p:nvSpPr>
            <p:cNvPr id="7" name="角丸四角形 6">
              <a:extLst>
                <a:ext uri="{FF2B5EF4-FFF2-40B4-BE49-F238E27FC236}">
                  <a16:creationId xmlns:a16="http://schemas.microsoft.com/office/drawing/2014/main" id="{0D0026F5-6D3A-524E-8B62-1587DE631C1F}"/>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8FBC702-D423-5D43-9B6E-5EC005B4C92A}"/>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時刻設定画面</a:t>
              </a:r>
            </a:p>
          </p:txBody>
        </p:sp>
        <p:sp>
          <p:nvSpPr>
            <p:cNvPr id="9" name="角丸四角形 8">
              <a:extLst>
                <a:ext uri="{FF2B5EF4-FFF2-40B4-BE49-F238E27FC236}">
                  <a16:creationId xmlns:a16="http://schemas.microsoft.com/office/drawing/2014/main" id="{D085B4A1-7196-7046-B43D-164E1CB8F0F6}"/>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2C4A592D-922E-D74B-9A6A-D7593DD5CC8E}"/>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9C65766-D060-1D44-A106-9DE42832CB7B}"/>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F3F1E7D5-11A8-A748-A801-A70764116B33}"/>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タイトル 1">
            <a:extLst>
              <a:ext uri="{FF2B5EF4-FFF2-40B4-BE49-F238E27FC236}">
                <a16:creationId xmlns:a16="http://schemas.microsoft.com/office/drawing/2014/main" id="{19395846-657B-D648-A9E9-AF9A289F702D}"/>
              </a:ext>
            </a:extLst>
          </p:cNvPr>
          <p:cNvSpPr txBox="1">
            <a:spLocks/>
          </p:cNvSpPr>
          <p:nvPr/>
        </p:nvSpPr>
        <p:spPr>
          <a:xfrm>
            <a:off x="3170219" y="6084796"/>
            <a:ext cx="3139754" cy="63946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dirty="0">
                <a:solidFill>
                  <a:schemeClr val="bg1"/>
                </a:solidFill>
              </a:rPr>
              <a:t>①</a:t>
            </a:r>
            <a:r>
              <a:rPr lang="ja-JP" altLang="en-US" sz="4000">
                <a:solidFill>
                  <a:schemeClr val="bg1"/>
                </a:solidFill>
              </a:rPr>
              <a:t>→②→</a:t>
            </a:r>
            <a:r>
              <a:rPr lang="ja-JP" altLang="en-US" sz="5300">
                <a:solidFill>
                  <a:schemeClr val="bg1"/>
                </a:solidFill>
              </a:rPr>
              <a:t>❸</a:t>
            </a:r>
            <a:r>
              <a:rPr lang="ja-JP" altLang="en-US" sz="4000">
                <a:solidFill>
                  <a:schemeClr val="bg1"/>
                </a:solidFill>
              </a:rPr>
              <a:t>→</a:t>
            </a:r>
            <a:r>
              <a:rPr lang="en-US" altLang="ja-JP" sz="4000" dirty="0">
                <a:solidFill>
                  <a:schemeClr val="bg1"/>
                </a:solidFill>
              </a:rPr>
              <a:t>④</a:t>
            </a:r>
            <a:endParaRPr lang="ja-JP" altLang="en-US" sz="4000">
              <a:solidFill>
                <a:schemeClr val="bg1"/>
              </a:solidFill>
            </a:endParaRPr>
          </a:p>
        </p:txBody>
      </p:sp>
      <p:pic>
        <p:nvPicPr>
          <p:cNvPr id="4" name="グラフィックス 3" descr="音">
            <a:extLst>
              <a:ext uri="{FF2B5EF4-FFF2-40B4-BE49-F238E27FC236}">
                <a16:creationId xmlns:a16="http://schemas.microsoft.com/office/drawing/2014/main" id="{8A2BAB97-A57E-234B-8FCE-353E64B3AD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1354" y="367433"/>
            <a:ext cx="804531" cy="804531"/>
          </a:xfrm>
          <a:prstGeom prst="rect">
            <a:avLst/>
          </a:prstGeom>
        </p:spPr>
      </p:pic>
      <p:pic>
        <p:nvPicPr>
          <p:cNvPr id="22" name="図 21">
            <a:extLst>
              <a:ext uri="{FF2B5EF4-FFF2-40B4-BE49-F238E27FC236}">
                <a16:creationId xmlns:a16="http://schemas.microsoft.com/office/drawing/2014/main" id="{8FE0969D-593F-A74F-A204-28E4C1077C1B}"/>
              </a:ext>
            </a:extLst>
          </p:cNvPr>
          <p:cNvPicPr>
            <a:picLocks noChangeAspect="1"/>
          </p:cNvPicPr>
          <p:nvPr/>
        </p:nvPicPr>
        <p:blipFill>
          <a:blip r:embed="rId5">
            <a:biLevel thresh="50000"/>
          </a:blip>
          <a:stretch>
            <a:fillRect/>
          </a:stretch>
        </p:blipFill>
        <p:spPr>
          <a:xfrm>
            <a:off x="9690631" y="5896732"/>
            <a:ext cx="2514600" cy="939800"/>
          </a:xfrm>
          <a:prstGeom prst="rect">
            <a:avLst/>
          </a:prstGeom>
        </p:spPr>
      </p:pic>
      <p:pic>
        <p:nvPicPr>
          <p:cNvPr id="25" name="グラフィックス 24" descr="歯車 1 つ">
            <a:extLst>
              <a:ext uri="{FF2B5EF4-FFF2-40B4-BE49-F238E27FC236}">
                <a16:creationId xmlns:a16="http://schemas.microsoft.com/office/drawing/2014/main" id="{98717F03-4298-E841-9E2C-31A38B1693D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2612" r="45908"/>
          <a:stretch/>
        </p:blipFill>
        <p:spPr>
          <a:xfrm>
            <a:off x="7742220" y="-1"/>
            <a:ext cx="4463011" cy="4735013"/>
          </a:xfrm>
          <a:prstGeom prst="rect">
            <a:avLst/>
          </a:prstGeom>
        </p:spPr>
      </p:pic>
      <p:pic>
        <p:nvPicPr>
          <p:cNvPr id="26" name="グラフィックス 25" descr="歯車 1 つ">
            <a:extLst>
              <a:ext uri="{FF2B5EF4-FFF2-40B4-BE49-F238E27FC236}">
                <a16:creationId xmlns:a16="http://schemas.microsoft.com/office/drawing/2014/main" id="{BE7F38F1-F573-2145-B939-3494A11FB57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4948" b="50000"/>
          <a:stretch/>
        </p:blipFill>
        <p:spPr>
          <a:xfrm>
            <a:off x="0" y="2732587"/>
            <a:ext cx="3717147" cy="4125413"/>
          </a:xfrm>
          <a:prstGeom prst="rect">
            <a:avLst/>
          </a:prstGeom>
        </p:spPr>
      </p:pic>
    </p:spTree>
    <p:extLst>
      <p:ext uri="{BB962C8B-B14F-4D97-AF65-F5344CB8AC3E}">
        <p14:creationId xmlns:p14="http://schemas.microsoft.com/office/powerpoint/2010/main" val="1185818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759713B1-09E5-2640-85DF-9473645A617C}"/>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a:xfrm>
            <a:off x="677334" y="609600"/>
            <a:ext cx="8596668" cy="804530"/>
          </a:xfrm>
        </p:spPr>
        <p:txBody>
          <a:bodyPr>
            <a:normAutofit/>
          </a:bodyPr>
          <a:lstStyle/>
          <a:p>
            <a:r>
              <a:rPr lang="en-US" altLang="ja-JP" u="sng" dirty="0">
                <a:solidFill>
                  <a:schemeClr val="bg1"/>
                </a:solidFill>
              </a:rPr>
              <a:t>❹</a:t>
            </a:r>
            <a:r>
              <a:rPr lang="ja-JP" altLang="en-US" u="sng">
                <a:solidFill>
                  <a:schemeClr val="bg1"/>
                </a:solidFill>
              </a:rPr>
              <a:t>センサーの設定</a:t>
            </a:r>
            <a:endParaRPr kumimoji="1" lang="ja-JP" altLang="en-US" u="sng">
              <a:solidFill>
                <a:schemeClr val="bg1"/>
              </a:solidFill>
            </a:endParaRP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1392864" y="1717675"/>
            <a:ext cx="8042003" cy="1367313"/>
          </a:xfrm>
        </p:spPr>
        <p:txBody>
          <a:bodyPr>
            <a:normAutofit/>
          </a:bodyPr>
          <a:lstStyle/>
          <a:p>
            <a:pPr marL="0" indent="0">
              <a:buNone/>
            </a:pPr>
            <a:r>
              <a:rPr lang="ja-JP" altLang="en-US" sz="2400">
                <a:solidFill>
                  <a:schemeClr val="bg1"/>
                </a:solidFill>
              </a:rPr>
              <a:t>最後にセンサーの設定をします。</a:t>
            </a:r>
            <a:endParaRPr lang="en-US" altLang="ja-JP" sz="2400" dirty="0">
              <a:solidFill>
                <a:schemeClr val="bg1"/>
              </a:solidFill>
            </a:endParaRPr>
          </a:p>
          <a:p>
            <a:pPr marL="0" indent="0">
              <a:buNone/>
            </a:pPr>
            <a:r>
              <a:rPr lang="ja-JP" altLang="en-US" sz="2400">
                <a:solidFill>
                  <a:schemeClr val="bg1"/>
                </a:solidFill>
              </a:rPr>
              <a:t>センサーを登録し、電気なら照度、鍵なら傾度を取得するようにします。</a:t>
            </a:r>
            <a:endParaRPr lang="en-US" altLang="ja-JP" sz="2400" dirty="0">
              <a:solidFill>
                <a:schemeClr val="bg1"/>
              </a:solidFill>
            </a:endParaRPr>
          </a:p>
        </p:txBody>
      </p:sp>
      <p:grpSp>
        <p:nvGrpSpPr>
          <p:cNvPr id="6" name="グループ化 5">
            <a:extLst>
              <a:ext uri="{FF2B5EF4-FFF2-40B4-BE49-F238E27FC236}">
                <a16:creationId xmlns:a16="http://schemas.microsoft.com/office/drawing/2014/main" id="{E67CBB91-F2FC-E240-883B-9E9B747569D3}"/>
              </a:ext>
            </a:extLst>
          </p:cNvPr>
          <p:cNvGrpSpPr/>
          <p:nvPr/>
        </p:nvGrpSpPr>
        <p:grpSpPr>
          <a:xfrm>
            <a:off x="7436754" y="2862642"/>
            <a:ext cx="1878020" cy="3861615"/>
            <a:chOff x="928974" y="623852"/>
            <a:chExt cx="804397" cy="1654014"/>
          </a:xfrm>
        </p:grpSpPr>
        <p:sp>
          <p:nvSpPr>
            <p:cNvPr id="7" name="角丸四角形 6">
              <a:extLst>
                <a:ext uri="{FF2B5EF4-FFF2-40B4-BE49-F238E27FC236}">
                  <a16:creationId xmlns:a16="http://schemas.microsoft.com/office/drawing/2014/main" id="{0D0026F5-6D3A-524E-8B62-1587DE631C1F}"/>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8FBC702-D423-5D43-9B6E-5EC005B4C92A}"/>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err="1"/>
                <a:t>Leafony</a:t>
              </a:r>
              <a:endParaRPr kumimoji="1" lang="en-US" altLang="ja-JP" dirty="0"/>
            </a:p>
            <a:p>
              <a:pPr algn="ctr"/>
              <a:r>
                <a:rPr kumimoji="1" lang="ja-JP" altLang="en-US"/>
                <a:t>設定画面</a:t>
              </a:r>
            </a:p>
          </p:txBody>
        </p:sp>
        <p:sp>
          <p:nvSpPr>
            <p:cNvPr id="9" name="角丸四角形 8">
              <a:extLst>
                <a:ext uri="{FF2B5EF4-FFF2-40B4-BE49-F238E27FC236}">
                  <a16:creationId xmlns:a16="http://schemas.microsoft.com/office/drawing/2014/main" id="{D085B4A1-7196-7046-B43D-164E1CB8F0F6}"/>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2C4A592D-922E-D74B-9A6A-D7593DD5CC8E}"/>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9C65766-D060-1D44-A106-9DE42832CB7B}"/>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F3F1E7D5-11A8-A748-A801-A70764116B33}"/>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コンテンツ プレースホルダー 2">
            <a:extLst>
              <a:ext uri="{FF2B5EF4-FFF2-40B4-BE49-F238E27FC236}">
                <a16:creationId xmlns:a16="http://schemas.microsoft.com/office/drawing/2014/main" id="{AA02A7A2-472F-2345-915F-7816A897B93A}"/>
              </a:ext>
            </a:extLst>
          </p:cNvPr>
          <p:cNvSpPr txBox="1">
            <a:spLocks/>
          </p:cNvSpPr>
          <p:nvPr/>
        </p:nvSpPr>
        <p:spPr>
          <a:xfrm>
            <a:off x="1392864" y="3066876"/>
            <a:ext cx="5369598" cy="18559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2400">
                <a:solidFill>
                  <a:schemeClr val="bg1"/>
                </a:solidFill>
              </a:rPr>
              <a:t>その後、しきい値を求めるために電気が点いている状態</a:t>
            </a:r>
            <a:r>
              <a:rPr lang="en-US" altLang="ja-JP" sz="2400" dirty="0">
                <a:solidFill>
                  <a:schemeClr val="bg1"/>
                </a:solidFill>
              </a:rPr>
              <a:t>/</a:t>
            </a:r>
            <a:r>
              <a:rPr lang="ja-JP" altLang="en-US" sz="2400">
                <a:solidFill>
                  <a:schemeClr val="bg1"/>
                </a:solidFill>
              </a:rPr>
              <a:t>消えている状態、鍵が開いている状態</a:t>
            </a:r>
            <a:r>
              <a:rPr lang="en-US" altLang="ja-JP" sz="2400" dirty="0">
                <a:solidFill>
                  <a:schemeClr val="bg1"/>
                </a:solidFill>
              </a:rPr>
              <a:t>/</a:t>
            </a:r>
            <a:r>
              <a:rPr lang="ja-JP" altLang="en-US" sz="2400">
                <a:solidFill>
                  <a:schemeClr val="bg1"/>
                </a:solidFill>
              </a:rPr>
              <a:t>しまっている状態をそれぞれ設定します。</a:t>
            </a:r>
          </a:p>
        </p:txBody>
      </p:sp>
      <p:sp>
        <p:nvSpPr>
          <p:cNvPr id="14" name="タイトル 1">
            <a:extLst>
              <a:ext uri="{FF2B5EF4-FFF2-40B4-BE49-F238E27FC236}">
                <a16:creationId xmlns:a16="http://schemas.microsoft.com/office/drawing/2014/main" id="{432A687A-D4A8-7947-8E51-BD2D879752D5}"/>
              </a:ext>
            </a:extLst>
          </p:cNvPr>
          <p:cNvSpPr txBox="1">
            <a:spLocks/>
          </p:cNvSpPr>
          <p:nvPr/>
        </p:nvSpPr>
        <p:spPr>
          <a:xfrm>
            <a:off x="3170219" y="6074163"/>
            <a:ext cx="3139754" cy="639461"/>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400" dirty="0">
                <a:solidFill>
                  <a:schemeClr val="bg1"/>
                </a:solidFill>
              </a:rPr>
              <a:t>①</a:t>
            </a:r>
            <a:r>
              <a:rPr lang="ja-JP" altLang="en-US" sz="3400">
                <a:solidFill>
                  <a:schemeClr val="bg1"/>
                </a:solidFill>
              </a:rPr>
              <a:t>→</a:t>
            </a:r>
            <a:r>
              <a:rPr lang="en-US" altLang="ja-JP" sz="3400" dirty="0">
                <a:solidFill>
                  <a:schemeClr val="bg1"/>
                </a:solidFill>
              </a:rPr>
              <a:t>②</a:t>
            </a:r>
            <a:r>
              <a:rPr lang="ja-JP" altLang="en-US" sz="3400">
                <a:solidFill>
                  <a:schemeClr val="bg1"/>
                </a:solidFill>
              </a:rPr>
              <a:t>→</a:t>
            </a:r>
            <a:r>
              <a:rPr lang="en-US" altLang="ja-JP" sz="3400" dirty="0">
                <a:solidFill>
                  <a:schemeClr val="bg1"/>
                </a:solidFill>
              </a:rPr>
              <a:t>③</a:t>
            </a:r>
            <a:r>
              <a:rPr lang="ja-JP" altLang="en-US" sz="3400">
                <a:solidFill>
                  <a:schemeClr val="bg1"/>
                </a:solidFill>
              </a:rPr>
              <a:t>→</a:t>
            </a:r>
            <a:r>
              <a:rPr lang="ja-JP" altLang="en-US" sz="4400">
                <a:solidFill>
                  <a:schemeClr val="bg1"/>
                </a:solidFill>
              </a:rPr>
              <a:t>❹</a:t>
            </a:r>
          </a:p>
        </p:txBody>
      </p:sp>
      <p:pic>
        <p:nvPicPr>
          <p:cNvPr id="4" name="グラフィックス 3" descr="音声">
            <a:extLst>
              <a:ext uri="{FF2B5EF4-FFF2-40B4-BE49-F238E27FC236}">
                <a16:creationId xmlns:a16="http://schemas.microsoft.com/office/drawing/2014/main" id="{6EB35230-CF9A-E242-A793-D4C36E1052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9707" y="342900"/>
            <a:ext cx="914400" cy="914400"/>
          </a:xfrm>
          <a:prstGeom prst="rect">
            <a:avLst/>
          </a:prstGeom>
        </p:spPr>
      </p:pic>
      <p:pic>
        <p:nvPicPr>
          <p:cNvPr id="22" name="図 21">
            <a:extLst>
              <a:ext uri="{FF2B5EF4-FFF2-40B4-BE49-F238E27FC236}">
                <a16:creationId xmlns:a16="http://schemas.microsoft.com/office/drawing/2014/main" id="{ED83D86E-6FB9-0348-ACA0-5A54D9EE6DCC}"/>
              </a:ext>
            </a:extLst>
          </p:cNvPr>
          <p:cNvPicPr>
            <a:picLocks noChangeAspect="1"/>
          </p:cNvPicPr>
          <p:nvPr/>
        </p:nvPicPr>
        <p:blipFill>
          <a:blip r:embed="rId5">
            <a:biLevel thresh="50000"/>
          </a:blip>
          <a:stretch>
            <a:fillRect/>
          </a:stretch>
        </p:blipFill>
        <p:spPr>
          <a:xfrm>
            <a:off x="9690631" y="5896732"/>
            <a:ext cx="2514600" cy="939800"/>
          </a:xfrm>
          <a:prstGeom prst="rect">
            <a:avLst/>
          </a:prstGeom>
        </p:spPr>
      </p:pic>
      <p:pic>
        <p:nvPicPr>
          <p:cNvPr id="23" name="グラフィックス 22" descr="歯車 1 つ">
            <a:extLst>
              <a:ext uri="{FF2B5EF4-FFF2-40B4-BE49-F238E27FC236}">
                <a16:creationId xmlns:a16="http://schemas.microsoft.com/office/drawing/2014/main" id="{B144F5DD-28C3-E046-B937-31521C88361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2612" r="45908"/>
          <a:stretch/>
        </p:blipFill>
        <p:spPr>
          <a:xfrm>
            <a:off x="7742220" y="-1"/>
            <a:ext cx="4463011" cy="4735013"/>
          </a:xfrm>
          <a:prstGeom prst="rect">
            <a:avLst/>
          </a:prstGeom>
        </p:spPr>
      </p:pic>
      <p:pic>
        <p:nvPicPr>
          <p:cNvPr id="24" name="グラフィックス 23" descr="歯車 1 つ">
            <a:extLst>
              <a:ext uri="{FF2B5EF4-FFF2-40B4-BE49-F238E27FC236}">
                <a16:creationId xmlns:a16="http://schemas.microsoft.com/office/drawing/2014/main" id="{374748E0-0E62-4144-AE97-19007DE941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4948" b="50000"/>
          <a:stretch/>
        </p:blipFill>
        <p:spPr>
          <a:xfrm>
            <a:off x="0" y="2732587"/>
            <a:ext cx="3717147" cy="4125413"/>
          </a:xfrm>
          <a:prstGeom prst="rect">
            <a:avLst/>
          </a:prstGeom>
        </p:spPr>
      </p:pic>
    </p:spTree>
    <p:extLst>
      <p:ext uri="{BB962C8B-B14F-4D97-AF65-F5344CB8AC3E}">
        <p14:creationId xmlns:p14="http://schemas.microsoft.com/office/powerpoint/2010/main" val="297427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DF92C-6800-474F-B867-DFB613BD4543}"/>
              </a:ext>
            </a:extLst>
          </p:cNvPr>
          <p:cNvSpPr>
            <a:spLocks noGrp="1"/>
          </p:cNvSpPr>
          <p:nvPr>
            <p:ph type="title"/>
          </p:nvPr>
        </p:nvSpPr>
        <p:spPr>
          <a:xfrm>
            <a:off x="3592787" y="3017556"/>
            <a:ext cx="1632356" cy="822887"/>
          </a:xfrm>
        </p:spPr>
        <p:txBody>
          <a:bodyPr>
            <a:normAutofit fontScale="90000"/>
          </a:bodyPr>
          <a:lstStyle/>
          <a:p>
            <a:r>
              <a:rPr kumimoji="1" lang="ja-JP" altLang="en-US" sz="5400" u="sng"/>
              <a:t>実演</a:t>
            </a:r>
          </a:p>
        </p:txBody>
      </p:sp>
    </p:spTree>
    <p:extLst>
      <p:ext uri="{BB962C8B-B14F-4D97-AF65-F5344CB8AC3E}">
        <p14:creationId xmlns:p14="http://schemas.microsoft.com/office/powerpoint/2010/main" val="109377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DF92C-6800-474F-B867-DFB613BD4543}"/>
              </a:ext>
            </a:extLst>
          </p:cNvPr>
          <p:cNvSpPr>
            <a:spLocks noGrp="1"/>
          </p:cNvSpPr>
          <p:nvPr>
            <p:ph type="title"/>
          </p:nvPr>
        </p:nvSpPr>
        <p:spPr>
          <a:xfrm>
            <a:off x="2337426" y="3017556"/>
            <a:ext cx="5179738" cy="822887"/>
          </a:xfrm>
        </p:spPr>
        <p:txBody>
          <a:bodyPr>
            <a:normAutofit fontScale="90000"/>
          </a:bodyPr>
          <a:lstStyle/>
          <a:p>
            <a:r>
              <a:rPr lang="ja-JP" altLang="en-US" sz="5400" u="sng"/>
              <a:t>緊急通知の説明</a:t>
            </a:r>
            <a:endParaRPr kumimoji="1" lang="ja-JP" altLang="en-US" sz="5400" u="sng"/>
          </a:p>
        </p:txBody>
      </p:sp>
    </p:spTree>
    <p:extLst>
      <p:ext uri="{BB962C8B-B14F-4D97-AF65-F5344CB8AC3E}">
        <p14:creationId xmlns:p14="http://schemas.microsoft.com/office/powerpoint/2010/main" val="126141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76CE297A-8047-2E44-9FD2-2693816B4B42}"/>
              </a:ext>
            </a:extLst>
          </p:cNvPr>
          <p:cNvGrpSpPr/>
          <p:nvPr/>
        </p:nvGrpSpPr>
        <p:grpSpPr>
          <a:xfrm>
            <a:off x="-79022" y="0"/>
            <a:ext cx="14973582" cy="6858000"/>
            <a:chOff x="-79022" y="0"/>
            <a:chExt cx="14973582" cy="6858000"/>
          </a:xfrm>
        </p:grpSpPr>
        <p:grpSp>
          <p:nvGrpSpPr>
            <p:cNvPr id="6" name="グループ化 5">
              <a:extLst>
                <a:ext uri="{FF2B5EF4-FFF2-40B4-BE49-F238E27FC236}">
                  <a16:creationId xmlns:a16="http://schemas.microsoft.com/office/drawing/2014/main" id="{CE4E4D20-0DBD-9C40-ADE9-182B908DD087}"/>
                </a:ext>
              </a:extLst>
            </p:cNvPr>
            <p:cNvGrpSpPr/>
            <p:nvPr/>
          </p:nvGrpSpPr>
          <p:grpSpPr>
            <a:xfrm>
              <a:off x="-79022" y="0"/>
              <a:ext cx="14973582" cy="6858000"/>
              <a:chOff x="-79022" y="0"/>
              <a:chExt cx="14973582" cy="6858000"/>
            </a:xfrm>
          </p:grpSpPr>
          <p:sp>
            <p:nvSpPr>
              <p:cNvPr id="8" name="正方形/長方形 7">
                <a:extLst>
                  <a:ext uri="{FF2B5EF4-FFF2-40B4-BE49-F238E27FC236}">
                    <a16:creationId xmlns:a16="http://schemas.microsoft.com/office/drawing/2014/main" id="{0FAC05E7-3270-114C-853D-21D1D3225413}"/>
                  </a:ext>
                </a:extLst>
              </p:cNvPr>
              <p:cNvSpPr/>
              <p:nvPr/>
            </p:nvSpPr>
            <p:spPr>
              <a:xfrm>
                <a:off x="-79022" y="3680178"/>
                <a:ext cx="1794933" cy="317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6E950860-3659-814A-82A5-72212C69AEB1}"/>
                  </a:ext>
                </a:extLst>
              </p:cNvPr>
              <p:cNvSpPr/>
              <p:nvPr/>
            </p:nvSpPr>
            <p:spPr>
              <a:xfrm>
                <a:off x="4124960" y="0"/>
                <a:ext cx="10769600" cy="6858000"/>
              </a:xfrm>
              <a:prstGeom prst="trapezoid">
                <a:avLst>
                  <a:gd name="adj" fmla="val 282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a:extLst>
                <a:ext uri="{FF2B5EF4-FFF2-40B4-BE49-F238E27FC236}">
                  <a16:creationId xmlns:a16="http://schemas.microsoft.com/office/drawing/2014/main" id="{F55856B3-1892-A340-BB06-635ABE839AA8}"/>
                </a:ext>
              </a:extLst>
            </p:cNvPr>
            <p:cNvPicPr>
              <a:picLocks noChangeAspect="1"/>
            </p:cNvPicPr>
            <p:nvPr/>
          </p:nvPicPr>
          <p:blipFill>
            <a:blip r:embed="rId3">
              <a:biLevel thresh="50000"/>
            </a:blip>
            <a:stretch>
              <a:fillRect/>
            </a:stretch>
          </p:blipFill>
          <p:spPr>
            <a:xfrm>
              <a:off x="9690631" y="5896732"/>
              <a:ext cx="2514600" cy="939800"/>
            </a:xfrm>
            <a:prstGeom prst="rect">
              <a:avLst/>
            </a:prstGeom>
          </p:spPr>
        </p:pic>
      </p:grpSp>
      <p:sp>
        <p:nvSpPr>
          <p:cNvPr id="2" name="タイトル 1">
            <a:extLst>
              <a:ext uri="{FF2B5EF4-FFF2-40B4-BE49-F238E27FC236}">
                <a16:creationId xmlns:a16="http://schemas.microsoft.com/office/drawing/2014/main" id="{1B5DF92C-6800-474F-B867-DFB613BD4543}"/>
              </a:ext>
            </a:extLst>
          </p:cNvPr>
          <p:cNvSpPr>
            <a:spLocks noGrp="1"/>
          </p:cNvSpPr>
          <p:nvPr>
            <p:ph type="title"/>
          </p:nvPr>
        </p:nvSpPr>
        <p:spPr>
          <a:xfrm>
            <a:off x="5468427" y="2857291"/>
            <a:ext cx="6408463" cy="822887"/>
          </a:xfrm>
        </p:spPr>
        <p:txBody>
          <a:bodyPr>
            <a:normAutofit fontScale="90000"/>
          </a:bodyPr>
          <a:lstStyle/>
          <a:p>
            <a:r>
              <a:rPr lang="ja-JP" altLang="en-US" sz="5400" b="1" u="sng">
                <a:ln w="127">
                  <a:solidFill>
                    <a:schemeClr val="lt1">
                      <a:hueOff val="0"/>
                      <a:satOff val="0"/>
                      <a:lumOff val="0"/>
                    </a:schemeClr>
                  </a:solidFill>
                </a:ln>
              </a:rPr>
              <a:t>既存のアプリとの違い</a:t>
            </a:r>
            <a:endParaRPr kumimoji="1" lang="ja-JP" altLang="en-US" sz="5400" b="1" u="sng">
              <a:ln w="127">
                <a:solidFill>
                  <a:schemeClr val="lt1">
                    <a:hueOff val="0"/>
                    <a:satOff val="0"/>
                    <a:lumOff val="0"/>
                  </a:schemeClr>
                </a:solidFill>
              </a:ln>
            </a:endParaRPr>
          </a:p>
        </p:txBody>
      </p:sp>
    </p:spTree>
    <p:extLst>
      <p:ext uri="{BB962C8B-B14F-4D97-AF65-F5344CB8AC3E}">
        <p14:creationId xmlns:p14="http://schemas.microsoft.com/office/powerpoint/2010/main" val="217579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DF2AD5-EC2A-CF48-8F25-9CEFE51702C8}"/>
              </a:ext>
            </a:extLst>
          </p:cNvPr>
          <p:cNvSpPr>
            <a:spLocks noGrp="1"/>
          </p:cNvSpPr>
          <p:nvPr>
            <p:ph type="title"/>
          </p:nvPr>
        </p:nvSpPr>
        <p:spPr>
          <a:xfrm>
            <a:off x="676746" y="609600"/>
            <a:ext cx="3729076" cy="1320800"/>
          </a:xfrm>
        </p:spPr>
        <p:txBody>
          <a:bodyPr anchor="ctr">
            <a:normAutofit/>
          </a:bodyPr>
          <a:lstStyle/>
          <a:p>
            <a:r>
              <a:rPr kumimoji="1" lang="ja-JP" altLang="en-US" u="sng"/>
              <a:t>スマートロック</a:t>
            </a:r>
          </a:p>
        </p:txBody>
      </p:sp>
      <p:sp>
        <p:nvSpPr>
          <p:cNvPr id="7" name="コンテンツ プレースホルダー 6">
            <a:extLst>
              <a:ext uri="{FF2B5EF4-FFF2-40B4-BE49-F238E27FC236}">
                <a16:creationId xmlns:a16="http://schemas.microsoft.com/office/drawing/2014/main" id="{20825341-DB9D-3E4F-914A-8E45766A9EC9}"/>
              </a:ext>
            </a:extLst>
          </p:cNvPr>
          <p:cNvSpPr>
            <a:spLocks noGrp="1"/>
          </p:cNvSpPr>
          <p:nvPr>
            <p:ph idx="1"/>
          </p:nvPr>
        </p:nvSpPr>
        <p:spPr>
          <a:xfrm>
            <a:off x="685167" y="2160590"/>
            <a:ext cx="4154608" cy="862528"/>
          </a:xfrm>
        </p:spPr>
        <p:txBody>
          <a:bodyPr>
            <a:noAutofit/>
          </a:bodyPr>
          <a:lstStyle/>
          <a:p>
            <a:pPr marL="0" indent="0">
              <a:buNone/>
            </a:pPr>
            <a:r>
              <a:rPr lang="ja-JP" altLang="en-US" sz="2400" b="1"/>
              <a:t>スマホアプリを使ってカギの開け閉めできるサービス</a:t>
            </a:r>
          </a:p>
        </p:txBody>
      </p:sp>
      <p:grpSp>
        <p:nvGrpSpPr>
          <p:cNvPr id="13" name="グループ化 12">
            <a:extLst>
              <a:ext uri="{FF2B5EF4-FFF2-40B4-BE49-F238E27FC236}">
                <a16:creationId xmlns:a16="http://schemas.microsoft.com/office/drawing/2014/main" id="{BED19126-1A95-A242-B55E-7A31AEC82328}"/>
              </a:ext>
            </a:extLst>
          </p:cNvPr>
          <p:cNvGrpSpPr/>
          <p:nvPr/>
        </p:nvGrpSpPr>
        <p:grpSpPr>
          <a:xfrm>
            <a:off x="-79022" y="0"/>
            <a:ext cx="14973582" cy="6858000"/>
            <a:chOff x="-79022" y="0"/>
            <a:chExt cx="14973582" cy="6858000"/>
          </a:xfrm>
        </p:grpSpPr>
        <p:grpSp>
          <p:nvGrpSpPr>
            <p:cNvPr id="9" name="グループ化 8">
              <a:extLst>
                <a:ext uri="{FF2B5EF4-FFF2-40B4-BE49-F238E27FC236}">
                  <a16:creationId xmlns:a16="http://schemas.microsoft.com/office/drawing/2014/main" id="{086B7810-A9DE-FD47-B1F5-D54815FE5988}"/>
                </a:ext>
              </a:extLst>
            </p:cNvPr>
            <p:cNvGrpSpPr/>
            <p:nvPr/>
          </p:nvGrpSpPr>
          <p:grpSpPr>
            <a:xfrm>
              <a:off x="-79022" y="0"/>
              <a:ext cx="14973582" cy="6858000"/>
              <a:chOff x="-79022" y="0"/>
              <a:chExt cx="14973582" cy="6858000"/>
            </a:xfrm>
          </p:grpSpPr>
          <p:sp>
            <p:nvSpPr>
              <p:cNvPr id="6" name="正方形/長方形 5">
                <a:extLst>
                  <a:ext uri="{FF2B5EF4-FFF2-40B4-BE49-F238E27FC236}">
                    <a16:creationId xmlns:a16="http://schemas.microsoft.com/office/drawing/2014/main" id="{59677B83-D497-1540-B238-50E44B42DA72}"/>
                  </a:ext>
                </a:extLst>
              </p:cNvPr>
              <p:cNvSpPr/>
              <p:nvPr/>
            </p:nvSpPr>
            <p:spPr>
              <a:xfrm>
                <a:off x="-79022" y="3680178"/>
                <a:ext cx="1794933" cy="317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台形 4">
                <a:extLst>
                  <a:ext uri="{FF2B5EF4-FFF2-40B4-BE49-F238E27FC236}">
                    <a16:creationId xmlns:a16="http://schemas.microsoft.com/office/drawing/2014/main" id="{2E9E12B4-E323-DE4E-9D8A-2D86A2E37B69}"/>
                  </a:ext>
                </a:extLst>
              </p:cNvPr>
              <p:cNvSpPr/>
              <p:nvPr/>
            </p:nvSpPr>
            <p:spPr>
              <a:xfrm>
                <a:off x="4124960" y="0"/>
                <a:ext cx="10769600" cy="6858000"/>
              </a:xfrm>
              <a:prstGeom prst="trapezoid">
                <a:avLst>
                  <a:gd name="adj" fmla="val 282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6" name="図 35">
              <a:extLst>
                <a:ext uri="{FF2B5EF4-FFF2-40B4-BE49-F238E27FC236}">
                  <a16:creationId xmlns:a16="http://schemas.microsoft.com/office/drawing/2014/main" id="{8EDCD1A4-069B-9442-A9EF-30763DDABB72}"/>
                </a:ext>
              </a:extLst>
            </p:cNvPr>
            <p:cNvPicPr>
              <a:picLocks noChangeAspect="1"/>
            </p:cNvPicPr>
            <p:nvPr/>
          </p:nvPicPr>
          <p:blipFill>
            <a:blip r:embed="rId3">
              <a:biLevel thresh="50000"/>
            </a:blip>
            <a:stretch>
              <a:fillRect/>
            </a:stretch>
          </p:blipFill>
          <p:spPr>
            <a:xfrm>
              <a:off x="9690631" y="5896732"/>
              <a:ext cx="2514600" cy="939800"/>
            </a:xfrm>
            <a:prstGeom prst="rect">
              <a:avLst/>
            </a:prstGeom>
          </p:spPr>
        </p:pic>
      </p:grpSp>
      <p:pic>
        <p:nvPicPr>
          <p:cNvPr id="38" name="図 37">
            <a:extLst>
              <a:ext uri="{FF2B5EF4-FFF2-40B4-BE49-F238E27FC236}">
                <a16:creationId xmlns:a16="http://schemas.microsoft.com/office/drawing/2014/main" id="{6C60ECCE-A8F9-7E4F-9403-FFC5B969220A}"/>
              </a:ext>
            </a:extLst>
          </p:cNvPr>
          <p:cNvPicPr>
            <a:picLocks noChangeAspect="1"/>
          </p:cNvPicPr>
          <p:nvPr/>
        </p:nvPicPr>
        <p:blipFill>
          <a:blip r:embed="rId4"/>
          <a:stretch>
            <a:fillRect/>
          </a:stretch>
        </p:blipFill>
        <p:spPr>
          <a:xfrm>
            <a:off x="8748374" y="1358641"/>
            <a:ext cx="2237587" cy="2142490"/>
          </a:xfrm>
          <a:prstGeom prst="rect">
            <a:avLst/>
          </a:prstGeom>
        </p:spPr>
      </p:pic>
      <p:pic>
        <p:nvPicPr>
          <p:cNvPr id="39" name="図 38">
            <a:extLst>
              <a:ext uri="{FF2B5EF4-FFF2-40B4-BE49-F238E27FC236}">
                <a16:creationId xmlns:a16="http://schemas.microsoft.com/office/drawing/2014/main" id="{73F79435-CA82-5B4F-BB59-10631BF6B90A}"/>
              </a:ext>
            </a:extLst>
          </p:cNvPr>
          <p:cNvPicPr>
            <a:picLocks noChangeAspect="1"/>
          </p:cNvPicPr>
          <p:nvPr/>
        </p:nvPicPr>
        <p:blipFill>
          <a:blip r:embed="rId5"/>
          <a:stretch>
            <a:fillRect/>
          </a:stretch>
        </p:blipFill>
        <p:spPr>
          <a:xfrm>
            <a:off x="6162788" y="4197844"/>
            <a:ext cx="2237587" cy="2142490"/>
          </a:xfrm>
          <a:prstGeom prst="rect">
            <a:avLst/>
          </a:prstGeom>
        </p:spPr>
      </p:pic>
      <p:sp>
        <p:nvSpPr>
          <p:cNvPr id="10" name="円形吹き出し 9">
            <a:extLst>
              <a:ext uri="{FF2B5EF4-FFF2-40B4-BE49-F238E27FC236}">
                <a16:creationId xmlns:a16="http://schemas.microsoft.com/office/drawing/2014/main" id="{C3BB2C88-7D3C-5C4D-8900-13A303C2F5BB}"/>
              </a:ext>
            </a:extLst>
          </p:cNvPr>
          <p:cNvSpPr/>
          <p:nvPr/>
        </p:nvSpPr>
        <p:spPr>
          <a:xfrm>
            <a:off x="8901404" y="3866789"/>
            <a:ext cx="2613850" cy="1179594"/>
          </a:xfrm>
          <a:prstGeom prst="wedgeEllipseCallout">
            <a:avLst>
              <a:gd name="adj1" fmla="val -56530"/>
              <a:gd name="adj2" fmla="val 48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自動でロック</a:t>
            </a:r>
          </a:p>
        </p:txBody>
      </p:sp>
      <p:sp>
        <p:nvSpPr>
          <p:cNvPr id="40" name="円形吹き出し 39">
            <a:extLst>
              <a:ext uri="{FF2B5EF4-FFF2-40B4-BE49-F238E27FC236}">
                <a16:creationId xmlns:a16="http://schemas.microsoft.com/office/drawing/2014/main" id="{75688C29-B47A-C24B-B074-4419C3B01A9F}"/>
              </a:ext>
            </a:extLst>
          </p:cNvPr>
          <p:cNvSpPr/>
          <p:nvPr/>
        </p:nvSpPr>
        <p:spPr>
          <a:xfrm flipH="1">
            <a:off x="5938620" y="1197721"/>
            <a:ext cx="2613850" cy="1179594"/>
          </a:xfrm>
          <a:prstGeom prst="wedgeEllipseCallout">
            <a:avLst>
              <a:gd name="adj1" fmla="val -56530"/>
              <a:gd name="adj2" fmla="val 48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自動でオープン</a:t>
            </a:r>
          </a:p>
        </p:txBody>
      </p:sp>
      <p:sp>
        <p:nvSpPr>
          <p:cNvPr id="41" name="コンテンツ プレースホルダー 6">
            <a:extLst>
              <a:ext uri="{FF2B5EF4-FFF2-40B4-BE49-F238E27FC236}">
                <a16:creationId xmlns:a16="http://schemas.microsoft.com/office/drawing/2014/main" id="{2190311D-5EA0-A54D-8541-7B0B0427EF96}"/>
              </a:ext>
            </a:extLst>
          </p:cNvPr>
          <p:cNvSpPr txBox="1">
            <a:spLocks/>
          </p:cNvSpPr>
          <p:nvPr/>
        </p:nvSpPr>
        <p:spPr>
          <a:xfrm>
            <a:off x="685167" y="3177822"/>
            <a:ext cx="3720916" cy="1450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a:t>手ぶらでカギの開閉が可能</a:t>
            </a:r>
            <a:endParaRPr lang="en-US" altLang="ja-JP" b="1" dirty="0"/>
          </a:p>
          <a:p>
            <a:r>
              <a:rPr lang="ja-JP" altLang="en-US" b="1"/>
              <a:t>カギの受け渡しが不要</a:t>
            </a:r>
            <a:endParaRPr lang="en-US" altLang="ja-JP" b="1" dirty="0"/>
          </a:p>
          <a:p>
            <a:r>
              <a:rPr lang="ja-JP" altLang="en-US" b="1"/>
              <a:t>カギを閉め忘れても自動で閉まる</a:t>
            </a:r>
            <a:endParaRPr lang="en-US" altLang="ja-JP" b="1" dirty="0"/>
          </a:p>
        </p:txBody>
      </p:sp>
    </p:spTree>
    <p:extLst>
      <p:ext uri="{BB962C8B-B14F-4D97-AF65-F5344CB8AC3E}">
        <p14:creationId xmlns:p14="http://schemas.microsoft.com/office/powerpoint/2010/main" val="300915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86B7810-A9DE-FD47-B1F5-D54815FE5988}"/>
              </a:ext>
            </a:extLst>
          </p:cNvPr>
          <p:cNvGrpSpPr/>
          <p:nvPr/>
        </p:nvGrpSpPr>
        <p:grpSpPr>
          <a:xfrm>
            <a:off x="-79022" y="0"/>
            <a:ext cx="14973582" cy="6858000"/>
            <a:chOff x="-79022" y="0"/>
            <a:chExt cx="14973582" cy="6858000"/>
          </a:xfrm>
        </p:grpSpPr>
        <p:sp>
          <p:nvSpPr>
            <p:cNvPr id="6" name="正方形/長方形 5">
              <a:extLst>
                <a:ext uri="{FF2B5EF4-FFF2-40B4-BE49-F238E27FC236}">
                  <a16:creationId xmlns:a16="http://schemas.microsoft.com/office/drawing/2014/main" id="{59677B83-D497-1540-B238-50E44B42DA72}"/>
                </a:ext>
              </a:extLst>
            </p:cNvPr>
            <p:cNvSpPr/>
            <p:nvPr/>
          </p:nvSpPr>
          <p:spPr>
            <a:xfrm>
              <a:off x="-79022" y="3680178"/>
              <a:ext cx="1794933" cy="317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台形 4">
              <a:extLst>
                <a:ext uri="{FF2B5EF4-FFF2-40B4-BE49-F238E27FC236}">
                  <a16:creationId xmlns:a16="http://schemas.microsoft.com/office/drawing/2014/main" id="{2E9E12B4-E323-DE4E-9D8A-2D86A2E37B69}"/>
                </a:ext>
              </a:extLst>
            </p:cNvPr>
            <p:cNvSpPr/>
            <p:nvPr/>
          </p:nvSpPr>
          <p:spPr>
            <a:xfrm>
              <a:off x="4124960" y="0"/>
              <a:ext cx="10769600" cy="6858000"/>
            </a:xfrm>
            <a:prstGeom prst="trapezoid">
              <a:avLst>
                <a:gd name="adj" fmla="val 282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D0DF2AD5-EC2A-CF48-8F25-9CEFE51702C8}"/>
              </a:ext>
            </a:extLst>
          </p:cNvPr>
          <p:cNvSpPr>
            <a:spLocks noGrp="1"/>
          </p:cNvSpPr>
          <p:nvPr>
            <p:ph type="title"/>
          </p:nvPr>
        </p:nvSpPr>
        <p:spPr>
          <a:xfrm>
            <a:off x="676746" y="609600"/>
            <a:ext cx="3729076" cy="1320800"/>
          </a:xfrm>
        </p:spPr>
        <p:txBody>
          <a:bodyPr anchor="ctr">
            <a:normAutofit/>
          </a:bodyPr>
          <a:lstStyle/>
          <a:p>
            <a:r>
              <a:rPr lang="ja-JP" altLang="en-US" u="sng"/>
              <a:t>既存のアプリ</a:t>
            </a:r>
            <a:endParaRPr kumimoji="1" lang="ja-JP" altLang="en-US" u="sng"/>
          </a:p>
        </p:txBody>
      </p:sp>
      <p:sp>
        <p:nvSpPr>
          <p:cNvPr id="7" name="コンテンツ プレースホルダー 6">
            <a:extLst>
              <a:ext uri="{FF2B5EF4-FFF2-40B4-BE49-F238E27FC236}">
                <a16:creationId xmlns:a16="http://schemas.microsoft.com/office/drawing/2014/main" id="{20825341-DB9D-3E4F-914A-8E45766A9EC9}"/>
              </a:ext>
            </a:extLst>
          </p:cNvPr>
          <p:cNvSpPr>
            <a:spLocks noGrp="1"/>
          </p:cNvSpPr>
          <p:nvPr>
            <p:ph idx="1"/>
          </p:nvPr>
        </p:nvSpPr>
        <p:spPr>
          <a:xfrm>
            <a:off x="685167" y="2160589"/>
            <a:ext cx="3720916" cy="3560733"/>
          </a:xfrm>
        </p:spPr>
        <p:txBody>
          <a:bodyPr>
            <a:normAutofit/>
          </a:bodyPr>
          <a:lstStyle/>
          <a:p>
            <a:pPr marL="0" indent="0">
              <a:buNone/>
            </a:pPr>
            <a:r>
              <a:rPr lang="en-US" altLang="ja-JP" b="1" dirty="0" err="1"/>
              <a:t>QrioLock</a:t>
            </a:r>
            <a:endParaRPr lang="en-US" altLang="ja-JP" b="1" dirty="0"/>
          </a:p>
          <a:p>
            <a:r>
              <a:rPr lang="ja-JP" altLang="en-US" b="1"/>
              <a:t>鍵を自動的に開閉することができる。</a:t>
            </a:r>
            <a:endParaRPr lang="en-US" altLang="ja-JP" b="1" dirty="0"/>
          </a:p>
          <a:p>
            <a:r>
              <a:rPr lang="ja-JP" altLang="en-US" b="1"/>
              <a:t>合カギをスマートフォンで共有することができる</a:t>
            </a:r>
            <a:endParaRPr lang="en-US" altLang="ja-JP" b="1" dirty="0"/>
          </a:p>
          <a:p>
            <a:endParaRPr lang="ja-JP" altLang="en-US" b="1"/>
          </a:p>
        </p:txBody>
      </p:sp>
      <p:pic>
        <p:nvPicPr>
          <p:cNvPr id="4" name="図 3">
            <a:extLst>
              <a:ext uri="{FF2B5EF4-FFF2-40B4-BE49-F238E27FC236}">
                <a16:creationId xmlns:a16="http://schemas.microsoft.com/office/drawing/2014/main" id="{AE3281E5-8833-A145-8536-6C24C51E6198}"/>
              </a:ext>
            </a:extLst>
          </p:cNvPr>
          <p:cNvPicPr>
            <a:picLocks noChangeAspect="1"/>
          </p:cNvPicPr>
          <p:nvPr/>
        </p:nvPicPr>
        <p:blipFill>
          <a:blip r:embed="rId3"/>
          <a:stretch>
            <a:fillRect/>
          </a:stretch>
        </p:blipFill>
        <p:spPr>
          <a:xfrm>
            <a:off x="6698639" y="981842"/>
            <a:ext cx="2749930" cy="4888768"/>
          </a:xfrm>
          <a:prstGeom prst="rect">
            <a:avLst/>
          </a:prstGeom>
          <a:ln w="19050">
            <a:solidFill>
              <a:schemeClr val="bg1"/>
            </a:solidFill>
          </a:ln>
        </p:spPr>
      </p:pic>
      <p:pic>
        <p:nvPicPr>
          <p:cNvPr id="36" name="図 35">
            <a:extLst>
              <a:ext uri="{FF2B5EF4-FFF2-40B4-BE49-F238E27FC236}">
                <a16:creationId xmlns:a16="http://schemas.microsoft.com/office/drawing/2014/main" id="{8EDCD1A4-069B-9442-A9EF-30763DDABB72}"/>
              </a:ext>
            </a:extLst>
          </p:cNvPr>
          <p:cNvPicPr>
            <a:picLocks noChangeAspect="1"/>
          </p:cNvPicPr>
          <p:nvPr/>
        </p:nvPicPr>
        <p:blipFill>
          <a:blip r:embed="rId4">
            <a:biLevel thresh="50000"/>
          </a:blip>
          <a:stretch>
            <a:fillRect/>
          </a:stretch>
        </p:blipFill>
        <p:spPr>
          <a:xfrm>
            <a:off x="9690631" y="5896732"/>
            <a:ext cx="2514600" cy="939800"/>
          </a:xfrm>
          <a:prstGeom prst="rect">
            <a:avLst/>
          </a:prstGeom>
        </p:spPr>
      </p:pic>
    </p:spTree>
    <p:extLst>
      <p:ext uri="{BB962C8B-B14F-4D97-AF65-F5344CB8AC3E}">
        <p14:creationId xmlns:p14="http://schemas.microsoft.com/office/powerpoint/2010/main" val="428119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 pos="100000">
              <a:schemeClr val="bg1">
                <a:lumMod val="85000"/>
              </a:schemeClr>
            </a:gs>
            <a:gs pos="47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56D6D-8759-1842-9E15-E3DD4038C83B}"/>
              </a:ext>
            </a:extLst>
          </p:cNvPr>
          <p:cNvSpPr>
            <a:spLocks noGrp="1"/>
          </p:cNvSpPr>
          <p:nvPr>
            <p:ph type="title"/>
          </p:nvPr>
        </p:nvSpPr>
        <p:spPr/>
        <p:txBody>
          <a:bodyPr/>
          <a:lstStyle/>
          <a:p>
            <a:r>
              <a:rPr kumimoji="1" lang="ja-JP" altLang="en-US"/>
              <a:t>エレベーターピッチ</a:t>
            </a:r>
          </a:p>
        </p:txBody>
      </p:sp>
      <p:sp>
        <p:nvSpPr>
          <p:cNvPr id="3" name="コンテンツ プレースホルダー 2">
            <a:extLst>
              <a:ext uri="{FF2B5EF4-FFF2-40B4-BE49-F238E27FC236}">
                <a16:creationId xmlns:a16="http://schemas.microsoft.com/office/drawing/2014/main" id="{29B97CCE-4414-744F-9228-8816481FEDA6}"/>
              </a:ext>
            </a:extLst>
          </p:cNvPr>
          <p:cNvSpPr>
            <a:spLocks noGrp="1"/>
          </p:cNvSpPr>
          <p:nvPr>
            <p:ph idx="1"/>
          </p:nvPr>
        </p:nvSpPr>
        <p:spPr>
          <a:xfrm>
            <a:off x="677334" y="2160589"/>
            <a:ext cx="8596668" cy="2670177"/>
          </a:xfrm>
        </p:spPr>
        <p:txBody>
          <a:bodyPr>
            <a:normAutofit/>
          </a:bodyPr>
          <a:lstStyle/>
          <a:p>
            <a:pPr marL="0" indent="0">
              <a:buNone/>
            </a:pPr>
            <a:r>
              <a:rPr kumimoji="1" lang="ja-JP" altLang="en-US" sz="3200">
                <a:solidFill>
                  <a:schemeClr val="accent1"/>
                </a:solidFill>
              </a:rPr>
              <a:t>鍵の閉め忘れ、電気の消し忘れ</a:t>
            </a:r>
            <a:r>
              <a:rPr kumimoji="1" lang="ja-JP" altLang="en-US" sz="2400"/>
              <a:t>を解消したい</a:t>
            </a:r>
            <a:endParaRPr kumimoji="1" lang="en-US" altLang="ja-JP" sz="2400" dirty="0"/>
          </a:p>
          <a:p>
            <a:pPr marL="0" indent="0">
              <a:buNone/>
            </a:pPr>
            <a:r>
              <a:rPr kumimoji="1" lang="ja-JP" altLang="en-US" sz="3200">
                <a:solidFill>
                  <a:schemeClr val="accent1"/>
                </a:solidFill>
              </a:rPr>
              <a:t>防犯に</a:t>
            </a:r>
            <a:r>
              <a:rPr lang="ja-JP" altLang="en-US" sz="3200">
                <a:solidFill>
                  <a:schemeClr val="accent1"/>
                </a:solidFill>
              </a:rPr>
              <a:t>気をつけている人</a:t>
            </a:r>
            <a:r>
              <a:rPr lang="ja-JP" altLang="en-US" sz="2400"/>
              <a:t>向けの</a:t>
            </a:r>
            <a:endParaRPr lang="en-US" altLang="ja-JP" sz="2400" dirty="0"/>
          </a:p>
          <a:p>
            <a:pPr marL="0" indent="0">
              <a:buNone/>
            </a:pPr>
            <a:r>
              <a:rPr kumimoji="1" lang="ja-JP" altLang="en-US" sz="3200">
                <a:solidFill>
                  <a:schemeClr val="accent1"/>
                </a:solidFill>
              </a:rPr>
              <a:t>鍵と電気の状態を手軽に確認</a:t>
            </a:r>
            <a:r>
              <a:rPr kumimoji="1" lang="ja-JP" altLang="en-US" sz="2400"/>
              <a:t>でき</a:t>
            </a:r>
            <a:endParaRPr kumimoji="1" lang="en-US" altLang="ja-JP" sz="2400" dirty="0"/>
          </a:p>
          <a:p>
            <a:pPr marL="0" indent="0">
              <a:buNone/>
            </a:pPr>
            <a:r>
              <a:rPr lang="ja-JP" altLang="en-US" sz="3200">
                <a:solidFill>
                  <a:schemeClr val="accent1"/>
                </a:solidFill>
              </a:rPr>
              <a:t>必要な時に通知</a:t>
            </a:r>
            <a:r>
              <a:rPr lang="ja-JP" altLang="en-US" sz="2400"/>
              <a:t>してくれる</a:t>
            </a:r>
            <a:endParaRPr kumimoji="1" lang="en-US" altLang="ja-JP" dirty="0"/>
          </a:p>
          <a:p>
            <a:endParaRPr kumimoji="1" lang="ja-JP" altLang="en-US"/>
          </a:p>
        </p:txBody>
      </p:sp>
      <p:sp>
        <p:nvSpPr>
          <p:cNvPr id="4" name="コンテンツ プレースホルダー 2">
            <a:extLst>
              <a:ext uri="{FF2B5EF4-FFF2-40B4-BE49-F238E27FC236}">
                <a16:creationId xmlns:a16="http://schemas.microsoft.com/office/drawing/2014/main" id="{1E6CCAF2-E42C-E743-BAB3-7F24FAB28DE0}"/>
              </a:ext>
            </a:extLst>
          </p:cNvPr>
          <p:cNvSpPr txBox="1">
            <a:spLocks/>
          </p:cNvSpPr>
          <p:nvPr/>
        </p:nvSpPr>
        <p:spPr>
          <a:xfrm>
            <a:off x="2591858" y="4830766"/>
            <a:ext cx="4208991" cy="71278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4400" b="1">
                <a:solidFill>
                  <a:schemeClr val="accent1"/>
                </a:solidFill>
              </a:rPr>
              <a:t>「</a:t>
            </a:r>
            <a:r>
              <a:rPr lang="en-US" altLang="ja-JP" sz="4400" b="1" dirty="0">
                <a:solidFill>
                  <a:schemeClr val="accent1"/>
                </a:solidFill>
              </a:rPr>
              <a:t>OKLOCK</a:t>
            </a:r>
            <a:r>
              <a:rPr lang="ja-JP" altLang="en-US" sz="4400" b="1">
                <a:solidFill>
                  <a:schemeClr val="accent1"/>
                </a:solidFill>
              </a:rPr>
              <a:t>」</a:t>
            </a:r>
            <a:r>
              <a:rPr lang="ja-JP" altLang="en-US" sz="2400">
                <a:solidFill>
                  <a:schemeClr val="tx1"/>
                </a:solidFill>
              </a:rPr>
              <a:t>です。</a:t>
            </a:r>
          </a:p>
        </p:txBody>
      </p:sp>
    </p:spTree>
    <p:extLst>
      <p:ext uri="{BB962C8B-B14F-4D97-AF65-F5344CB8AC3E}">
        <p14:creationId xmlns:p14="http://schemas.microsoft.com/office/powerpoint/2010/main" val="196777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DEE641AE-6C68-5B4D-9A82-68A9944973BC}"/>
              </a:ext>
            </a:extLst>
          </p:cNvPr>
          <p:cNvGrpSpPr/>
          <p:nvPr/>
        </p:nvGrpSpPr>
        <p:grpSpPr>
          <a:xfrm>
            <a:off x="-79022" y="0"/>
            <a:ext cx="14973582" cy="6858000"/>
            <a:chOff x="-79022" y="0"/>
            <a:chExt cx="14973582" cy="6858000"/>
          </a:xfrm>
        </p:grpSpPr>
        <p:grpSp>
          <p:nvGrpSpPr>
            <p:cNvPr id="16" name="グループ化 15">
              <a:extLst>
                <a:ext uri="{FF2B5EF4-FFF2-40B4-BE49-F238E27FC236}">
                  <a16:creationId xmlns:a16="http://schemas.microsoft.com/office/drawing/2014/main" id="{130C6F7A-244F-2F41-953E-A6066191A73D}"/>
                </a:ext>
              </a:extLst>
            </p:cNvPr>
            <p:cNvGrpSpPr/>
            <p:nvPr/>
          </p:nvGrpSpPr>
          <p:grpSpPr>
            <a:xfrm>
              <a:off x="-79022" y="0"/>
              <a:ext cx="14973582" cy="6858000"/>
              <a:chOff x="-79022" y="0"/>
              <a:chExt cx="14973582" cy="6858000"/>
            </a:xfrm>
          </p:grpSpPr>
          <p:sp>
            <p:nvSpPr>
              <p:cNvPr id="18" name="正方形/長方形 17">
                <a:extLst>
                  <a:ext uri="{FF2B5EF4-FFF2-40B4-BE49-F238E27FC236}">
                    <a16:creationId xmlns:a16="http://schemas.microsoft.com/office/drawing/2014/main" id="{1F4F5AE4-6F28-814A-9703-9E7BB49E50BA}"/>
                  </a:ext>
                </a:extLst>
              </p:cNvPr>
              <p:cNvSpPr/>
              <p:nvPr/>
            </p:nvSpPr>
            <p:spPr>
              <a:xfrm>
                <a:off x="-79022" y="3680178"/>
                <a:ext cx="1794933" cy="317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18">
                <a:extLst>
                  <a:ext uri="{FF2B5EF4-FFF2-40B4-BE49-F238E27FC236}">
                    <a16:creationId xmlns:a16="http://schemas.microsoft.com/office/drawing/2014/main" id="{60F1C698-D114-C744-8DC3-95DE2C2A76DC}"/>
                  </a:ext>
                </a:extLst>
              </p:cNvPr>
              <p:cNvSpPr/>
              <p:nvPr/>
            </p:nvSpPr>
            <p:spPr>
              <a:xfrm>
                <a:off x="4124960" y="0"/>
                <a:ext cx="10769600" cy="6858000"/>
              </a:xfrm>
              <a:prstGeom prst="trapezoid">
                <a:avLst>
                  <a:gd name="adj" fmla="val 282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7" name="図 16">
              <a:extLst>
                <a:ext uri="{FF2B5EF4-FFF2-40B4-BE49-F238E27FC236}">
                  <a16:creationId xmlns:a16="http://schemas.microsoft.com/office/drawing/2014/main" id="{2441B8E0-20DD-844A-8AD8-F5EA59F45105}"/>
                </a:ext>
              </a:extLst>
            </p:cNvPr>
            <p:cNvPicPr>
              <a:picLocks noChangeAspect="1"/>
            </p:cNvPicPr>
            <p:nvPr/>
          </p:nvPicPr>
          <p:blipFill>
            <a:blip r:embed="rId3">
              <a:biLevel thresh="50000"/>
            </a:blip>
            <a:stretch>
              <a:fillRect/>
            </a:stretch>
          </p:blipFill>
          <p:spPr>
            <a:xfrm>
              <a:off x="9690631" y="5896732"/>
              <a:ext cx="2514600" cy="939800"/>
            </a:xfrm>
            <a:prstGeom prst="rect">
              <a:avLst/>
            </a:prstGeom>
          </p:spPr>
        </p:pic>
      </p:grpSp>
      <p:sp>
        <p:nvSpPr>
          <p:cNvPr id="2" name="タイトル 1">
            <a:extLst>
              <a:ext uri="{FF2B5EF4-FFF2-40B4-BE49-F238E27FC236}">
                <a16:creationId xmlns:a16="http://schemas.microsoft.com/office/drawing/2014/main" id="{D0DF2AD5-EC2A-CF48-8F25-9CEFE51702C8}"/>
              </a:ext>
            </a:extLst>
          </p:cNvPr>
          <p:cNvSpPr>
            <a:spLocks noGrp="1"/>
          </p:cNvSpPr>
          <p:nvPr>
            <p:ph type="title"/>
          </p:nvPr>
        </p:nvSpPr>
        <p:spPr>
          <a:xfrm>
            <a:off x="677332" y="957371"/>
            <a:ext cx="4900507" cy="651973"/>
          </a:xfrm>
        </p:spPr>
        <p:txBody>
          <a:bodyPr>
            <a:normAutofit/>
          </a:bodyPr>
          <a:lstStyle/>
          <a:p>
            <a:r>
              <a:rPr kumimoji="1" lang="en-US" altLang="ja-JP" u="sng" dirty="0"/>
              <a:t>OKLOCK</a:t>
            </a:r>
            <a:r>
              <a:rPr kumimoji="1" lang="ja-JP" altLang="en-US" u="sng"/>
              <a:t>の特徴</a:t>
            </a:r>
            <a:r>
              <a:rPr lang="en-US" altLang="ja-JP" u="sng" dirty="0"/>
              <a:t>(1/2)</a:t>
            </a:r>
            <a:endParaRPr kumimoji="1" lang="ja-JP" altLang="en-US" u="sng"/>
          </a:p>
        </p:txBody>
      </p:sp>
      <p:graphicFrame>
        <p:nvGraphicFramePr>
          <p:cNvPr id="5" name="図表 4">
            <a:extLst>
              <a:ext uri="{FF2B5EF4-FFF2-40B4-BE49-F238E27FC236}">
                <a16:creationId xmlns:a16="http://schemas.microsoft.com/office/drawing/2014/main" id="{8E3A43A9-D2D4-1D42-BFC5-EFDBE49AFFC5}"/>
              </a:ext>
            </a:extLst>
          </p:cNvPr>
          <p:cNvGraphicFramePr/>
          <p:nvPr>
            <p:extLst>
              <p:ext uri="{D42A27DB-BD31-4B8C-83A1-F6EECF244321}">
                <p14:modId xmlns:p14="http://schemas.microsoft.com/office/powerpoint/2010/main" val="3836904060"/>
              </p:ext>
            </p:extLst>
          </p:nvPr>
        </p:nvGraphicFramePr>
        <p:xfrm>
          <a:off x="1624740" y="1875293"/>
          <a:ext cx="7898852" cy="4559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テキスト ボックス 9">
            <a:extLst>
              <a:ext uri="{FF2B5EF4-FFF2-40B4-BE49-F238E27FC236}">
                <a16:creationId xmlns:a16="http://schemas.microsoft.com/office/drawing/2014/main" id="{576955FC-9783-FF42-84DE-5EDC276DEED9}"/>
              </a:ext>
            </a:extLst>
          </p:cNvPr>
          <p:cNvSpPr txBox="1"/>
          <p:nvPr/>
        </p:nvSpPr>
        <p:spPr>
          <a:xfrm>
            <a:off x="1751311" y="2045778"/>
            <a:ext cx="3084162" cy="584775"/>
          </a:xfrm>
          <a:prstGeom prst="rect">
            <a:avLst/>
          </a:prstGeom>
          <a:noFill/>
        </p:spPr>
        <p:txBody>
          <a:bodyPr wrap="square" rtlCol="0">
            <a:spAutoFit/>
          </a:bodyPr>
          <a:lstStyle/>
          <a:p>
            <a:r>
              <a:rPr kumimoji="1" lang="ja-JP" altLang="en-US" sz="3200"/>
              <a:t>スマートロック</a:t>
            </a:r>
          </a:p>
        </p:txBody>
      </p:sp>
      <p:sp>
        <p:nvSpPr>
          <p:cNvPr id="11" name="テキスト ボックス 10">
            <a:extLst>
              <a:ext uri="{FF2B5EF4-FFF2-40B4-BE49-F238E27FC236}">
                <a16:creationId xmlns:a16="http://schemas.microsoft.com/office/drawing/2014/main" id="{E86BF385-99CF-6948-A011-3002A4EA383E}"/>
              </a:ext>
            </a:extLst>
          </p:cNvPr>
          <p:cNvSpPr txBox="1"/>
          <p:nvPr/>
        </p:nvSpPr>
        <p:spPr>
          <a:xfrm>
            <a:off x="6971655" y="2045777"/>
            <a:ext cx="1892427" cy="584775"/>
          </a:xfrm>
          <a:prstGeom prst="rect">
            <a:avLst/>
          </a:prstGeom>
          <a:noFill/>
        </p:spPr>
        <p:txBody>
          <a:bodyPr wrap="square" rtlCol="0">
            <a:spAutoFit/>
          </a:bodyPr>
          <a:lstStyle/>
          <a:p>
            <a:r>
              <a:rPr kumimoji="1" lang="en-US" altLang="ja-JP" sz="3200" b="1" dirty="0">
                <a:ln w="127">
                  <a:solidFill>
                    <a:schemeClr val="bg1"/>
                  </a:solidFill>
                </a:ln>
              </a:rPr>
              <a:t>OKLOCK</a:t>
            </a:r>
            <a:endParaRPr kumimoji="1" lang="ja-JP" altLang="en-US" sz="3200" b="1">
              <a:ln w="127">
                <a:solidFill>
                  <a:schemeClr val="bg1"/>
                </a:solidFill>
              </a:ln>
            </a:endParaRPr>
          </a:p>
        </p:txBody>
      </p:sp>
    </p:spTree>
    <p:extLst>
      <p:ext uri="{BB962C8B-B14F-4D97-AF65-F5344CB8AC3E}">
        <p14:creationId xmlns:p14="http://schemas.microsoft.com/office/powerpoint/2010/main" val="15365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DEE641AE-6C68-5B4D-9A82-68A9944973BC}"/>
              </a:ext>
            </a:extLst>
          </p:cNvPr>
          <p:cNvGrpSpPr/>
          <p:nvPr/>
        </p:nvGrpSpPr>
        <p:grpSpPr>
          <a:xfrm>
            <a:off x="-79022" y="0"/>
            <a:ext cx="14973582" cy="6858000"/>
            <a:chOff x="-79022" y="0"/>
            <a:chExt cx="14973582" cy="6858000"/>
          </a:xfrm>
        </p:grpSpPr>
        <p:grpSp>
          <p:nvGrpSpPr>
            <p:cNvPr id="16" name="グループ化 15">
              <a:extLst>
                <a:ext uri="{FF2B5EF4-FFF2-40B4-BE49-F238E27FC236}">
                  <a16:creationId xmlns:a16="http://schemas.microsoft.com/office/drawing/2014/main" id="{130C6F7A-244F-2F41-953E-A6066191A73D}"/>
                </a:ext>
              </a:extLst>
            </p:cNvPr>
            <p:cNvGrpSpPr/>
            <p:nvPr/>
          </p:nvGrpSpPr>
          <p:grpSpPr>
            <a:xfrm>
              <a:off x="-79022" y="0"/>
              <a:ext cx="14973582" cy="6858000"/>
              <a:chOff x="-79022" y="0"/>
              <a:chExt cx="14973582" cy="6858000"/>
            </a:xfrm>
          </p:grpSpPr>
          <p:sp>
            <p:nvSpPr>
              <p:cNvPr id="18" name="正方形/長方形 17">
                <a:extLst>
                  <a:ext uri="{FF2B5EF4-FFF2-40B4-BE49-F238E27FC236}">
                    <a16:creationId xmlns:a16="http://schemas.microsoft.com/office/drawing/2014/main" id="{1F4F5AE4-6F28-814A-9703-9E7BB49E50BA}"/>
                  </a:ext>
                </a:extLst>
              </p:cNvPr>
              <p:cNvSpPr/>
              <p:nvPr/>
            </p:nvSpPr>
            <p:spPr>
              <a:xfrm>
                <a:off x="-79022" y="3680178"/>
                <a:ext cx="1794933" cy="317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18">
                <a:extLst>
                  <a:ext uri="{FF2B5EF4-FFF2-40B4-BE49-F238E27FC236}">
                    <a16:creationId xmlns:a16="http://schemas.microsoft.com/office/drawing/2014/main" id="{60F1C698-D114-C744-8DC3-95DE2C2A76DC}"/>
                  </a:ext>
                </a:extLst>
              </p:cNvPr>
              <p:cNvSpPr/>
              <p:nvPr/>
            </p:nvSpPr>
            <p:spPr>
              <a:xfrm>
                <a:off x="4124960" y="0"/>
                <a:ext cx="10769600" cy="6858000"/>
              </a:xfrm>
              <a:prstGeom prst="trapezoid">
                <a:avLst>
                  <a:gd name="adj" fmla="val 282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7" name="図 16">
              <a:extLst>
                <a:ext uri="{FF2B5EF4-FFF2-40B4-BE49-F238E27FC236}">
                  <a16:creationId xmlns:a16="http://schemas.microsoft.com/office/drawing/2014/main" id="{2441B8E0-20DD-844A-8AD8-F5EA59F45105}"/>
                </a:ext>
              </a:extLst>
            </p:cNvPr>
            <p:cNvPicPr>
              <a:picLocks noChangeAspect="1"/>
            </p:cNvPicPr>
            <p:nvPr/>
          </p:nvPicPr>
          <p:blipFill>
            <a:blip r:embed="rId3">
              <a:biLevel thresh="50000"/>
            </a:blip>
            <a:stretch>
              <a:fillRect/>
            </a:stretch>
          </p:blipFill>
          <p:spPr>
            <a:xfrm>
              <a:off x="9690631" y="5896732"/>
              <a:ext cx="2514600" cy="939800"/>
            </a:xfrm>
            <a:prstGeom prst="rect">
              <a:avLst/>
            </a:prstGeom>
          </p:spPr>
        </p:pic>
      </p:grpSp>
      <p:sp>
        <p:nvSpPr>
          <p:cNvPr id="2" name="タイトル 1">
            <a:extLst>
              <a:ext uri="{FF2B5EF4-FFF2-40B4-BE49-F238E27FC236}">
                <a16:creationId xmlns:a16="http://schemas.microsoft.com/office/drawing/2014/main" id="{D0DF2AD5-EC2A-CF48-8F25-9CEFE51702C8}"/>
              </a:ext>
            </a:extLst>
          </p:cNvPr>
          <p:cNvSpPr>
            <a:spLocks noGrp="1"/>
          </p:cNvSpPr>
          <p:nvPr>
            <p:ph type="title"/>
          </p:nvPr>
        </p:nvSpPr>
        <p:spPr>
          <a:xfrm>
            <a:off x="677333" y="957371"/>
            <a:ext cx="4351867" cy="917921"/>
          </a:xfrm>
        </p:spPr>
        <p:txBody>
          <a:bodyPr>
            <a:normAutofit/>
          </a:bodyPr>
          <a:lstStyle/>
          <a:p>
            <a:r>
              <a:rPr kumimoji="1" lang="en-US" altLang="ja-JP" u="sng" dirty="0"/>
              <a:t>OKLOCK</a:t>
            </a:r>
            <a:r>
              <a:rPr kumimoji="1" lang="ja-JP" altLang="en-US" u="sng"/>
              <a:t>の特徴</a:t>
            </a:r>
            <a:r>
              <a:rPr kumimoji="1" lang="en-US" altLang="ja-JP" u="sng" dirty="0"/>
              <a:t>(2/2)</a:t>
            </a:r>
            <a:endParaRPr kumimoji="1" lang="ja-JP" altLang="en-US" u="sng"/>
          </a:p>
        </p:txBody>
      </p:sp>
      <p:graphicFrame>
        <p:nvGraphicFramePr>
          <p:cNvPr id="5" name="図表 4">
            <a:extLst>
              <a:ext uri="{FF2B5EF4-FFF2-40B4-BE49-F238E27FC236}">
                <a16:creationId xmlns:a16="http://schemas.microsoft.com/office/drawing/2014/main" id="{8E3A43A9-D2D4-1D42-BFC5-EFDBE49AFFC5}"/>
              </a:ext>
            </a:extLst>
          </p:cNvPr>
          <p:cNvGraphicFramePr/>
          <p:nvPr>
            <p:extLst>
              <p:ext uri="{D42A27DB-BD31-4B8C-83A1-F6EECF244321}">
                <p14:modId xmlns:p14="http://schemas.microsoft.com/office/powerpoint/2010/main" val="4149022259"/>
              </p:ext>
            </p:extLst>
          </p:nvPr>
        </p:nvGraphicFramePr>
        <p:xfrm>
          <a:off x="1624740" y="1875293"/>
          <a:ext cx="7898852" cy="4559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テキスト ボックス 9">
            <a:extLst>
              <a:ext uri="{FF2B5EF4-FFF2-40B4-BE49-F238E27FC236}">
                <a16:creationId xmlns:a16="http://schemas.microsoft.com/office/drawing/2014/main" id="{576955FC-9783-FF42-84DE-5EDC276DEED9}"/>
              </a:ext>
            </a:extLst>
          </p:cNvPr>
          <p:cNvSpPr txBox="1"/>
          <p:nvPr/>
        </p:nvSpPr>
        <p:spPr>
          <a:xfrm>
            <a:off x="1751311" y="2045778"/>
            <a:ext cx="3084162" cy="584775"/>
          </a:xfrm>
          <a:prstGeom prst="rect">
            <a:avLst/>
          </a:prstGeom>
          <a:noFill/>
        </p:spPr>
        <p:txBody>
          <a:bodyPr wrap="square" rtlCol="0">
            <a:spAutoFit/>
          </a:bodyPr>
          <a:lstStyle/>
          <a:p>
            <a:r>
              <a:rPr kumimoji="1" lang="ja-JP" altLang="en-US" sz="3200"/>
              <a:t>スマートロック</a:t>
            </a:r>
          </a:p>
        </p:txBody>
      </p:sp>
      <p:sp>
        <p:nvSpPr>
          <p:cNvPr id="11" name="テキスト ボックス 10">
            <a:extLst>
              <a:ext uri="{FF2B5EF4-FFF2-40B4-BE49-F238E27FC236}">
                <a16:creationId xmlns:a16="http://schemas.microsoft.com/office/drawing/2014/main" id="{E86BF385-99CF-6948-A011-3002A4EA383E}"/>
              </a:ext>
            </a:extLst>
          </p:cNvPr>
          <p:cNvSpPr txBox="1"/>
          <p:nvPr/>
        </p:nvSpPr>
        <p:spPr>
          <a:xfrm>
            <a:off x="6971655" y="2045777"/>
            <a:ext cx="1892427" cy="584775"/>
          </a:xfrm>
          <a:prstGeom prst="rect">
            <a:avLst/>
          </a:prstGeom>
          <a:noFill/>
        </p:spPr>
        <p:txBody>
          <a:bodyPr wrap="square" rtlCol="0">
            <a:spAutoFit/>
          </a:bodyPr>
          <a:lstStyle/>
          <a:p>
            <a:r>
              <a:rPr kumimoji="1" lang="en-US" altLang="ja-JP" sz="3200" b="1" dirty="0">
                <a:ln w="127">
                  <a:solidFill>
                    <a:schemeClr val="bg1"/>
                  </a:solidFill>
                </a:ln>
              </a:rPr>
              <a:t>OKLOCK</a:t>
            </a:r>
            <a:endParaRPr kumimoji="1" lang="ja-JP" altLang="en-US" sz="3200" b="1">
              <a:ln w="127">
                <a:solidFill>
                  <a:schemeClr val="bg1"/>
                </a:solidFill>
              </a:ln>
            </a:endParaRPr>
          </a:p>
        </p:txBody>
      </p:sp>
    </p:spTree>
    <p:extLst>
      <p:ext uri="{BB962C8B-B14F-4D97-AF65-F5344CB8AC3E}">
        <p14:creationId xmlns:p14="http://schemas.microsoft.com/office/powerpoint/2010/main" val="1961300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DF92C-6800-474F-B867-DFB613BD4543}"/>
              </a:ext>
            </a:extLst>
          </p:cNvPr>
          <p:cNvSpPr>
            <a:spLocks noGrp="1"/>
          </p:cNvSpPr>
          <p:nvPr>
            <p:ph type="title"/>
          </p:nvPr>
        </p:nvSpPr>
        <p:spPr>
          <a:xfrm>
            <a:off x="3240504" y="3017556"/>
            <a:ext cx="5786537" cy="822887"/>
          </a:xfrm>
        </p:spPr>
        <p:txBody>
          <a:bodyPr>
            <a:normAutofit fontScale="90000"/>
          </a:bodyPr>
          <a:lstStyle/>
          <a:p>
            <a:r>
              <a:rPr lang="ja-JP" altLang="en-US" sz="5400" u="sng"/>
              <a:t>データ構造</a:t>
            </a:r>
            <a:endParaRPr kumimoji="1" lang="ja-JP" altLang="en-US" sz="5400" u="sng"/>
          </a:p>
        </p:txBody>
      </p:sp>
    </p:spTree>
    <p:extLst>
      <p:ext uri="{BB962C8B-B14F-4D97-AF65-F5344CB8AC3E}">
        <p14:creationId xmlns:p14="http://schemas.microsoft.com/office/powerpoint/2010/main" val="3809522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DF2AD5-EC2A-CF48-8F25-9CEFE51702C8}"/>
              </a:ext>
            </a:extLst>
          </p:cNvPr>
          <p:cNvSpPr>
            <a:spLocks noGrp="1"/>
          </p:cNvSpPr>
          <p:nvPr>
            <p:ph type="title"/>
          </p:nvPr>
        </p:nvSpPr>
        <p:spPr/>
        <p:txBody>
          <a:bodyPr/>
          <a:lstStyle/>
          <a:p>
            <a:r>
              <a:rPr lang="ja-JP" altLang="en-US"/>
              <a:t>センサーの紹介</a:t>
            </a:r>
            <a:endParaRPr kumimoji="1" lang="ja-JP" altLang="en-US"/>
          </a:p>
        </p:txBody>
      </p:sp>
      <p:sp>
        <p:nvSpPr>
          <p:cNvPr id="7" name="コンテンツ プレースホルダー 6">
            <a:extLst>
              <a:ext uri="{FF2B5EF4-FFF2-40B4-BE49-F238E27FC236}">
                <a16:creationId xmlns:a16="http://schemas.microsoft.com/office/drawing/2014/main" id="{20825341-DB9D-3E4F-914A-8E45766A9EC9}"/>
              </a:ext>
            </a:extLst>
          </p:cNvPr>
          <p:cNvSpPr>
            <a:spLocks noGrp="1"/>
          </p:cNvSpPr>
          <p:nvPr>
            <p:ph idx="1"/>
          </p:nvPr>
        </p:nvSpPr>
        <p:spPr>
          <a:xfrm>
            <a:off x="1018294" y="1881623"/>
            <a:ext cx="8596668" cy="3880773"/>
          </a:xfrm>
        </p:spPr>
        <p:txBody>
          <a:bodyPr/>
          <a:lstStyle/>
          <a:p>
            <a:pPr marL="0" indent="0">
              <a:buNone/>
            </a:pPr>
            <a:r>
              <a:rPr lang="ja-JP" altLang="en-US" sz="2700">
                <a:solidFill>
                  <a:schemeClr val="accent1"/>
                </a:solidFill>
              </a:rPr>
              <a:t>トリリオンノード・エンジン</a:t>
            </a:r>
            <a:r>
              <a:rPr lang="ja-JP" altLang="en-US"/>
              <a:t>を利用</a:t>
            </a:r>
            <a:endParaRPr lang="en-US" altLang="ja-JP" dirty="0"/>
          </a:p>
          <a:p>
            <a:pPr marL="0" indent="0">
              <a:buNone/>
            </a:pPr>
            <a:r>
              <a:rPr lang="ja-JP" altLang="en-US"/>
              <a:t>・超小型</a:t>
            </a:r>
            <a:r>
              <a:rPr lang="en-US" altLang="ja-JP" dirty="0"/>
              <a:t>/</a:t>
            </a:r>
            <a:r>
              <a:rPr lang="ja-JP" altLang="en-US"/>
              <a:t>低電力</a:t>
            </a:r>
            <a:endParaRPr lang="en-US" altLang="ja-JP" dirty="0"/>
          </a:p>
          <a:p>
            <a:pPr marL="0" indent="0">
              <a:buNone/>
            </a:pPr>
            <a:r>
              <a:rPr lang="ja-JP" altLang="en-US"/>
              <a:t>・</a:t>
            </a:r>
            <a:r>
              <a:rPr lang="en-US" altLang="ja-JP" dirty="0"/>
              <a:t>2cm</a:t>
            </a:r>
            <a:r>
              <a:rPr lang="ja-JP" altLang="en-US"/>
              <a:t>角程度の様々なモジュールを</a:t>
            </a:r>
            <a:endParaRPr lang="en-US" altLang="ja-JP" dirty="0"/>
          </a:p>
          <a:p>
            <a:pPr marL="0" indent="0">
              <a:buNone/>
            </a:pPr>
            <a:r>
              <a:rPr lang="ja-JP" altLang="en-US"/>
              <a:t>　組み合わせて作る</a:t>
            </a:r>
            <a:endParaRPr lang="en-US" altLang="ja-JP" dirty="0"/>
          </a:p>
          <a:p>
            <a:pPr marL="0" indent="0">
              <a:buNone/>
            </a:pPr>
            <a:r>
              <a:rPr lang="ja-JP" altLang="en-US"/>
              <a:t>・</a:t>
            </a:r>
            <a:r>
              <a:rPr lang="en-US" altLang="ja-JP" dirty="0"/>
              <a:t> Arduino</a:t>
            </a:r>
            <a:r>
              <a:rPr lang="ja-JP" altLang="en-US"/>
              <a:t>環境で利用可能</a:t>
            </a:r>
            <a:endParaRPr lang="en-US" altLang="ja-JP" dirty="0"/>
          </a:p>
          <a:p>
            <a:pPr marL="0" indent="0">
              <a:buNone/>
            </a:pPr>
            <a:endParaRPr lang="en-US" altLang="ja-JP" dirty="0"/>
          </a:p>
          <a:p>
            <a:pPr marL="0" indent="0">
              <a:buNone/>
            </a:pPr>
            <a:endParaRPr lang="en-US" altLang="ja-JP" dirty="0">
              <a:solidFill>
                <a:schemeClr val="accent1"/>
              </a:solidFill>
            </a:endParaRPr>
          </a:p>
          <a:p>
            <a:pPr marL="0" indent="0">
              <a:buNone/>
            </a:pPr>
            <a:r>
              <a:rPr lang="ja-JP" altLang="en-US" sz="2800">
                <a:solidFill>
                  <a:schemeClr val="accent1"/>
                </a:solidFill>
              </a:rPr>
              <a:t>　　　</a:t>
            </a:r>
            <a:r>
              <a:rPr lang="ja-JP" altLang="en-US" sz="2800" b="1">
                <a:solidFill>
                  <a:schemeClr val="accent1"/>
                </a:solidFill>
              </a:rPr>
              <a:t>簡単に使える！！</a:t>
            </a:r>
          </a:p>
        </p:txBody>
      </p:sp>
      <p:pic>
        <p:nvPicPr>
          <p:cNvPr id="4" name="図 3">
            <a:extLst>
              <a:ext uri="{FF2B5EF4-FFF2-40B4-BE49-F238E27FC236}">
                <a16:creationId xmlns:a16="http://schemas.microsoft.com/office/drawing/2014/main" id="{8A22CF5D-1339-204C-A56B-8F244259129F}"/>
              </a:ext>
            </a:extLst>
          </p:cNvPr>
          <p:cNvPicPr>
            <a:picLocks noChangeAspect="1"/>
          </p:cNvPicPr>
          <p:nvPr/>
        </p:nvPicPr>
        <p:blipFill>
          <a:blip r:embed="rId3"/>
          <a:stretch>
            <a:fillRect/>
          </a:stretch>
        </p:blipFill>
        <p:spPr>
          <a:xfrm>
            <a:off x="5687878" y="3234782"/>
            <a:ext cx="3023434" cy="2722033"/>
          </a:xfrm>
          <a:prstGeom prst="rect">
            <a:avLst/>
          </a:prstGeom>
        </p:spPr>
      </p:pic>
    </p:spTree>
    <p:extLst>
      <p:ext uri="{BB962C8B-B14F-4D97-AF65-F5344CB8AC3E}">
        <p14:creationId xmlns:p14="http://schemas.microsoft.com/office/powerpoint/2010/main" val="337424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8A8B9C49-83C3-134C-8024-BB93F89D87B4}"/>
              </a:ext>
            </a:extLst>
          </p:cNvPr>
          <p:cNvPicPr>
            <a:picLocks noChangeAspect="1"/>
          </p:cNvPicPr>
          <p:nvPr/>
        </p:nvPicPr>
        <p:blipFill>
          <a:blip r:embed="rId3"/>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9577"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cxnSp>
        <p:nvCxnSpPr>
          <p:cNvPr id="23" name="直線矢印コネクタ 22">
            <a:extLst>
              <a:ext uri="{FF2B5EF4-FFF2-40B4-BE49-F238E27FC236}">
                <a16:creationId xmlns:a16="http://schemas.microsoft.com/office/drawing/2014/main" id="{44A25FA2-9826-9144-AD35-D54A93117A04}"/>
              </a:ext>
            </a:extLst>
          </p:cNvPr>
          <p:cNvCxnSpPr/>
          <p:nvPr/>
        </p:nvCxnSpPr>
        <p:spPr>
          <a:xfrm>
            <a:off x="2675901" y="2551981"/>
            <a:ext cx="1454046" cy="1454046"/>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CB197FFC-0FCC-FA4F-B80B-32A5D0CB6555}"/>
              </a:ext>
            </a:extLst>
          </p:cNvPr>
          <p:cNvCxnSpPr/>
          <p:nvPr/>
        </p:nvCxnSpPr>
        <p:spPr>
          <a:xfrm>
            <a:off x="2675901" y="3650105"/>
            <a:ext cx="1454046" cy="1454046"/>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10179E14-A664-4241-A617-3F1D04A1A36E}"/>
              </a:ext>
            </a:extLst>
          </p:cNvPr>
          <p:cNvCxnSpPr>
            <a:cxnSpLocks/>
          </p:cNvCxnSpPr>
          <p:nvPr/>
        </p:nvCxnSpPr>
        <p:spPr>
          <a:xfrm>
            <a:off x="5891625" y="5031325"/>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29" name="テキスト ボックス 28">
            <a:extLst>
              <a:ext uri="{FF2B5EF4-FFF2-40B4-BE49-F238E27FC236}">
                <a16:creationId xmlns:a16="http://schemas.microsoft.com/office/drawing/2014/main" id="{6E08E9AB-3EFE-F441-848F-1D78FF870F4B}"/>
              </a:ext>
            </a:extLst>
          </p:cNvPr>
          <p:cNvSpPr txBox="1"/>
          <p:nvPr/>
        </p:nvSpPr>
        <p:spPr>
          <a:xfrm>
            <a:off x="2808085" y="2978596"/>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位置情報</a:t>
            </a:r>
            <a:endParaRPr lang="en-US" altLang="ja-JP" b="1" dirty="0"/>
          </a:p>
        </p:txBody>
      </p:sp>
      <p:sp>
        <p:nvSpPr>
          <p:cNvPr id="30" name="テキスト ボックス 29">
            <a:extLst>
              <a:ext uri="{FF2B5EF4-FFF2-40B4-BE49-F238E27FC236}">
                <a16:creationId xmlns:a16="http://schemas.microsoft.com/office/drawing/2014/main" id="{945EA100-6B37-A546-B6E0-08A303913CA6}"/>
              </a:ext>
            </a:extLst>
          </p:cNvPr>
          <p:cNvSpPr txBox="1"/>
          <p:nvPr/>
        </p:nvSpPr>
        <p:spPr>
          <a:xfrm>
            <a:off x="2673619" y="4224778"/>
            <a:ext cx="1627718"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　　通知</a:t>
            </a:r>
            <a:endParaRPr lang="en-US" altLang="ja-JP" b="1" dirty="0"/>
          </a:p>
          <a:p>
            <a:r>
              <a:rPr lang="ja-JP" altLang="en-US" b="1"/>
              <a:t>アイコン変更</a:t>
            </a:r>
            <a:endParaRPr lang="en-US" altLang="ja-JP" b="1" dirty="0"/>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4800" b="1"/>
              <a:t>理想構造</a:t>
            </a:r>
          </a:p>
        </p:txBody>
      </p:sp>
      <p:sp>
        <p:nvSpPr>
          <p:cNvPr id="42" name="テキスト ボックス 41">
            <a:extLst>
              <a:ext uri="{FF2B5EF4-FFF2-40B4-BE49-F238E27FC236}">
                <a16:creationId xmlns:a16="http://schemas.microsoft.com/office/drawing/2014/main" id="{879B4007-2028-364C-AEF0-B44A78006B98}"/>
              </a:ext>
            </a:extLst>
          </p:cNvPr>
          <p:cNvSpPr txBox="1"/>
          <p:nvPr/>
        </p:nvSpPr>
        <p:spPr>
          <a:xfrm>
            <a:off x="8610871"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cxnSp>
        <p:nvCxnSpPr>
          <p:cNvPr id="43" name="直線矢印コネクタ 42">
            <a:extLst>
              <a:ext uri="{FF2B5EF4-FFF2-40B4-BE49-F238E27FC236}">
                <a16:creationId xmlns:a16="http://schemas.microsoft.com/office/drawing/2014/main" id="{3834F017-7AF5-1740-A2C8-FD2F66CE410E}"/>
              </a:ext>
            </a:extLst>
          </p:cNvPr>
          <p:cNvCxnSpPr>
            <a:cxnSpLocks/>
          </p:cNvCxnSpPr>
          <p:nvPr/>
        </p:nvCxnSpPr>
        <p:spPr>
          <a:xfrm rot="-2700000">
            <a:off x="5421549" y="3375300"/>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44" name="テキスト ボックス 43">
            <a:extLst>
              <a:ext uri="{FF2B5EF4-FFF2-40B4-BE49-F238E27FC236}">
                <a16:creationId xmlns:a16="http://schemas.microsoft.com/office/drawing/2014/main" id="{033CBD3E-8C39-F746-92BB-ABF2E9A574C5}"/>
              </a:ext>
            </a:extLst>
          </p:cNvPr>
          <p:cNvSpPr txBox="1"/>
          <p:nvPr/>
        </p:nvSpPr>
        <p:spPr>
          <a:xfrm>
            <a:off x="6549905" y="4871109"/>
            <a:ext cx="1327954"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照度・傾度</a:t>
            </a:r>
            <a:endParaRPr lang="en-US" altLang="ja-JP" b="1" dirty="0"/>
          </a:p>
        </p:txBody>
      </p:sp>
      <p:pic>
        <p:nvPicPr>
          <p:cNvPr id="47" name="図 46">
            <a:hlinkClick r:id="rId4"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5"/>
          <a:stretch>
            <a:fillRect/>
          </a:stretch>
        </p:blipFill>
        <p:spPr>
          <a:xfrm>
            <a:off x="1132006" y="2032962"/>
            <a:ext cx="977900" cy="2260600"/>
          </a:xfrm>
          <a:prstGeom prst="rect">
            <a:avLst/>
          </a:prstGeom>
        </p:spPr>
      </p:pic>
      <p:pic>
        <p:nvPicPr>
          <p:cNvPr id="49" name="図 48">
            <a:hlinkClick r:id="rId6" action="ppaction://hlinksldjump"/>
            <a:extLst>
              <a:ext uri="{FF2B5EF4-FFF2-40B4-BE49-F238E27FC236}">
                <a16:creationId xmlns:a16="http://schemas.microsoft.com/office/drawing/2014/main" id="{138D14BE-83A7-C240-BDB4-DD15ADA2A91B}"/>
              </a:ext>
            </a:extLst>
          </p:cNvPr>
          <p:cNvPicPr>
            <a:picLocks noChangeAspect="1"/>
          </p:cNvPicPr>
          <p:nvPr/>
        </p:nvPicPr>
        <p:blipFill>
          <a:blip r:embed="rId7"/>
          <a:stretch>
            <a:fillRect/>
          </a:stretch>
        </p:blipFill>
        <p:spPr>
          <a:xfrm>
            <a:off x="4301337" y="4188590"/>
            <a:ext cx="1282700" cy="2260600"/>
          </a:xfrm>
          <a:prstGeom prst="rect">
            <a:avLst/>
          </a:prstGeom>
        </p:spPr>
      </p:pic>
      <p:pic>
        <p:nvPicPr>
          <p:cNvPr id="56" name="図 55">
            <a:hlinkClick r:id="rId8" action="ppaction://hlinksldjump"/>
            <a:extLst>
              <a:ext uri="{FF2B5EF4-FFF2-40B4-BE49-F238E27FC236}">
                <a16:creationId xmlns:a16="http://schemas.microsoft.com/office/drawing/2014/main" id="{A3962CBF-2208-6D4B-A88A-5DBE2A61BB1D}"/>
              </a:ext>
            </a:extLst>
          </p:cNvPr>
          <p:cNvPicPr>
            <a:picLocks noChangeAspect="1"/>
          </p:cNvPicPr>
          <p:nvPr/>
        </p:nvPicPr>
        <p:blipFill>
          <a:blip r:embed="rId9"/>
          <a:stretch>
            <a:fillRect/>
          </a:stretch>
        </p:blipFill>
        <p:spPr>
          <a:xfrm>
            <a:off x="7539514" y="1519817"/>
            <a:ext cx="1727200" cy="2286000"/>
          </a:xfrm>
          <a:prstGeom prst="rect">
            <a:avLst/>
          </a:prstGeom>
        </p:spPr>
      </p:pic>
      <p:sp>
        <p:nvSpPr>
          <p:cNvPr id="41" name="テキスト ボックス 40">
            <a:extLst>
              <a:ext uri="{FF2B5EF4-FFF2-40B4-BE49-F238E27FC236}">
                <a16:creationId xmlns:a16="http://schemas.microsoft.com/office/drawing/2014/main" id="{E2194782-0DFD-674B-AB57-C3003790C130}"/>
              </a:ext>
            </a:extLst>
          </p:cNvPr>
          <p:cNvSpPr txBox="1"/>
          <p:nvPr/>
        </p:nvSpPr>
        <p:spPr>
          <a:xfrm>
            <a:off x="6099652" y="3138315"/>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登録情報</a:t>
            </a:r>
            <a:endParaRPr lang="en-US" altLang="ja-JP" b="1" dirty="0"/>
          </a:p>
        </p:txBody>
      </p:sp>
      <p:pic>
        <p:nvPicPr>
          <p:cNvPr id="26" name="図 25">
            <a:extLst>
              <a:ext uri="{FF2B5EF4-FFF2-40B4-BE49-F238E27FC236}">
                <a16:creationId xmlns:a16="http://schemas.microsoft.com/office/drawing/2014/main" id="{DD5B74C2-75F2-F34E-B3FA-1C291826A80C}"/>
              </a:ext>
            </a:extLst>
          </p:cNvPr>
          <p:cNvPicPr>
            <a:picLocks noChangeAspect="1"/>
          </p:cNvPicPr>
          <p:nvPr/>
        </p:nvPicPr>
        <p:blipFill>
          <a:blip r:embed="rId10"/>
          <a:stretch>
            <a:fillRect/>
          </a:stretch>
        </p:blipFill>
        <p:spPr>
          <a:xfrm>
            <a:off x="8267766" y="4006027"/>
            <a:ext cx="1997896" cy="1798729"/>
          </a:xfrm>
          <a:prstGeom prst="rect">
            <a:avLst/>
          </a:prstGeom>
        </p:spPr>
      </p:pic>
    </p:spTree>
    <p:extLst>
      <p:ext uri="{BB962C8B-B14F-4D97-AF65-F5344CB8AC3E}">
        <p14:creationId xmlns:p14="http://schemas.microsoft.com/office/powerpoint/2010/main" val="399246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89D5FB7-506B-E647-A91D-DC9A0EA6231D}"/>
              </a:ext>
            </a:extLst>
          </p:cNvPr>
          <p:cNvPicPr>
            <a:picLocks noChangeAspect="1"/>
          </p:cNvPicPr>
          <p:nvPr/>
        </p:nvPicPr>
        <p:blipFill>
          <a:blip r:embed="rId3"/>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5081" y="3834"/>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4800" b="1"/>
              <a:t>実際の構造</a:t>
            </a:r>
          </a:p>
        </p:txBody>
      </p:sp>
      <p:pic>
        <p:nvPicPr>
          <p:cNvPr id="47" name="図 46">
            <a:hlinkClick r:id="rId4"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5"/>
          <a:stretch>
            <a:fillRect/>
          </a:stretch>
        </p:blipFill>
        <p:spPr>
          <a:xfrm>
            <a:off x="1132006" y="2032962"/>
            <a:ext cx="977900" cy="2260600"/>
          </a:xfrm>
          <a:prstGeom prst="rect">
            <a:avLst/>
          </a:prstGeom>
        </p:spPr>
      </p:pic>
      <p:grpSp>
        <p:nvGrpSpPr>
          <p:cNvPr id="81" name="グループ化 80">
            <a:extLst>
              <a:ext uri="{FF2B5EF4-FFF2-40B4-BE49-F238E27FC236}">
                <a16:creationId xmlns:a16="http://schemas.microsoft.com/office/drawing/2014/main" id="{5131DCA5-EE62-F944-95EB-B11CBC12405C}"/>
              </a:ext>
            </a:extLst>
          </p:cNvPr>
          <p:cNvGrpSpPr/>
          <p:nvPr/>
        </p:nvGrpSpPr>
        <p:grpSpPr>
          <a:xfrm>
            <a:off x="5760799" y="4577216"/>
            <a:ext cx="2693318" cy="971723"/>
            <a:chOff x="6105359" y="5795268"/>
            <a:chExt cx="2693318" cy="971723"/>
          </a:xfrm>
        </p:grpSpPr>
        <p:cxnSp>
          <p:nvCxnSpPr>
            <p:cNvPr id="72" name="直線矢印コネクタ 71">
              <a:extLst>
                <a:ext uri="{FF2B5EF4-FFF2-40B4-BE49-F238E27FC236}">
                  <a16:creationId xmlns:a16="http://schemas.microsoft.com/office/drawing/2014/main" id="{3CB6E0B0-05FE-C948-8511-AC780EB8B92A}"/>
                </a:ext>
              </a:extLst>
            </p:cNvPr>
            <p:cNvCxnSpPr>
              <a:cxnSpLocks/>
            </p:cNvCxnSpPr>
            <p:nvPr/>
          </p:nvCxnSpPr>
          <p:spPr>
            <a:xfrm>
              <a:off x="6105359" y="6533932"/>
              <a:ext cx="2693318" cy="104133"/>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73" name="直線矢印コネクタ 72">
              <a:extLst>
                <a:ext uri="{FF2B5EF4-FFF2-40B4-BE49-F238E27FC236}">
                  <a16:creationId xmlns:a16="http://schemas.microsoft.com/office/drawing/2014/main" id="{068DCB64-B392-F846-89B0-7C725ECEF4D2}"/>
                </a:ext>
              </a:extLst>
            </p:cNvPr>
            <p:cNvCxnSpPr>
              <a:cxnSpLocks/>
            </p:cNvCxnSpPr>
            <p:nvPr/>
          </p:nvCxnSpPr>
          <p:spPr>
            <a:xfrm>
              <a:off x="6105359" y="5947418"/>
              <a:ext cx="2572626" cy="73273"/>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74" name="テキスト ボックス 73">
              <a:extLst>
                <a:ext uri="{FF2B5EF4-FFF2-40B4-BE49-F238E27FC236}">
                  <a16:creationId xmlns:a16="http://schemas.microsoft.com/office/drawing/2014/main" id="{26CC8B13-C802-9D4B-B51E-A0A441F15FC4}"/>
                </a:ext>
              </a:extLst>
            </p:cNvPr>
            <p:cNvSpPr txBox="1"/>
            <p:nvPr/>
          </p:nvSpPr>
          <p:spPr>
            <a:xfrm>
              <a:off x="6965807" y="5795268"/>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75" name="テキスト ボックス 74">
              <a:extLst>
                <a:ext uri="{FF2B5EF4-FFF2-40B4-BE49-F238E27FC236}">
                  <a16:creationId xmlns:a16="http://schemas.microsoft.com/office/drawing/2014/main" id="{BE14B9DE-6E24-5D42-826C-0E645850C24A}"/>
                </a:ext>
              </a:extLst>
            </p:cNvPr>
            <p:cNvSpPr txBox="1"/>
            <p:nvPr/>
          </p:nvSpPr>
          <p:spPr>
            <a:xfrm>
              <a:off x="6997958" y="6397659"/>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pic>
        <p:nvPicPr>
          <p:cNvPr id="76" name="図 75">
            <a:hlinkClick r:id="rId6" action="ppaction://hlinksldjump"/>
            <a:extLst>
              <a:ext uri="{FF2B5EF4-FFF2-40B4-BE49-F238E27FC236}">
                <a16:creationId xmlns:a16="http://schemas.microsoft.com/office/drawing/2014/main" id="{20B43AD5-0F44-C24A-B1F7-D6E7382AEDB4}"/>
              </a:ext>
            </a:extLst>
          </p:cNvPr>
          <p:cNvPicPr>
            <a:picLocks noChangeAspect="1"/>
          </p:cNvPicPr>
          <p:nvPr/>
        </p:nvPicPr>
        <p:blipFill>
          <a:blip r:embed="rId7"/>
          <a:stretch>
            <a:fillRect/>
          </a:stretch>
        </p:blipFill>
        <p:spPr>
          <a:xfrm>
            <a:off x="7590517" y="1426191"/>
            <a:ext cx="1727200" cy="2286000"/>
          </a:xfrm>
          <a:prstGeom prst="rect">
            <a:avLst/>
          </a:prstGeom>
        </p:spPr>
      </p:pic>
      <p:grpSp>
        <p:nvGrpSpPr>
          <p:cNvPr id="97" name="グループ化 96">
            <a:extLst>
              <a:ext uri="{FF2B5EF4-FFF2-40B4-BE49-F238E27FC236}">
                <a16:creationId xmlns:a16="http://schemas.microsoft.com/office/drawing/2014/main" id="{8E5BA270-3D07-4F43-8813-EE8B652E7D9F}"/>
              </a:ext>
            </a:extLst>
          </p:cNvPr>
          <p:cNvGrpSpPr/>
          <p:nvPr/>
        </p:nvGrpSpPr>
        <p:grpSpPr>
          <a:xfrm>
            <a:off x="5367262" y="2562010"/>
            <a:ext cx="2254434" cy="1913059"/>
            <a:chOff x="5213576" y="2562929"/>
            <a:chExt cx="2254434" cy="1913059"/>
          </a:xfrm>
        </p:grpSpPr>
        <p:cxnSp>
          <p:nvCxnSpPr>
            <p:cNvPr id="85" name="直線矢印コネクタ 84">
              <a:extLst>
                <a:ext uri="{FF2B5EF4-FFF2-40B4-BE49-F238E27FC236}">
                  <a16:creationId xmlns:a16="http://schemas.microsoft.com/office/drawing/2014/main" id="{5244AE67-59C4-B642-B0F5-5A101E0C82C5}"/>
                </a:ext>
              </a:extLst>
            </p:cNvPr>
            <p:cNvCxnSpPr>
              <a:cxnSpLocks/>
            </p:cNvCxnSpPr>
            <p:nvPr/>
          </p:nvCxnSpPr>
          <p:spPr>
            <a:xfrm flipV="1">
              <a:off x="5621970" y="2562930"/>
              <a:ext cx="1846040" cy="1913058"/>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cxnSp>
          <p:nvCxnSpPr>
            <p:cNvPr id="86" name="直線矢印コネクタ 85">
              <a:extLst>
                <a:ext uri="{FF2B5EF4-FFF2-40B4-BE49-F238E27FC236}">
                  <a16:creationId xmlns:a16="http://schemas.microsoft.com/office/drawing/2014/main" id="{73E07EAD-ACEE-A04E-8387-49D00E90F42D}"/>
                </a:ext>
              </a:extLst>
            </p:cNvPr>
            <p:cNvCxnSpPr>
              <a:cxnSpLocks/>
            </p:cNvCxnSpPr>
            <p:nvPr/>
          </p:nvCxnSpPr>
          <p:spPr>
            <a:xfrm flipV="1">
              <a:off x="5213576" y="2562929"/>
              <a:ext cx="2254434" cy="1361494"/>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sp>
          <p:nvSpPr>
            <p:cNvPr id="87" name="テキスト ボックス 86">
              <a:extLst>
                <a:ext uri="{FF2B5EF4-FFF2-40B4-BE49-F238E27FC236}">
                  <a16:creationId xmlns:a16="http://schemas.microsoft.com/office/drawing/2014/main" id="{1DE191CB-8256-1546-A6F5-3E0724DFE647}"/>
                </a:ext>
              </a:extLst>
            </p:cNvPr>
            <p:cNvSpPr txBox="1"/>
            <p:nvPr/>
          </p:nvSpPr>
          <p:spPr>
            <a:xfrm>
              <a:off x="5804452" y="3079547"/>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88" name="テキスト ボックス 87">
              <a:extLst>
                <a:ext uri="{FF2B5EF4-FFF2-40B4-BE49-F238E27FC236}">
                  <a16:creationId xmlns:a16="http://schemas.microsoft.com/office/drawing/2014/main" id="{9417E82D-3C8C-A444-9AB8-4823D4AADFCF}"/>
                </a:ext>
              </a:extLst>
            </p:cNvPr>
            <p:cNvSpPr txBox="1"/>
            <p:nvPr/>
          </p:nvSpPr>
          <p:spPr>
            <a:xfrm>
              <a:off x="6163784" y="3423655"/>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grpSp>
        <p:nvGrpSpPr>
          <p:cNvPr id="98" name="グループ化 97">
            <a:extLst>
              <a:ext uri="{FF2B5EF4-FFF2-40B4-BE49-F238E27FC236}">
                <a16:creationId xmlns:a16="http://schemas.microsoft.com/office/drawing/2014/main" id="{F847A84E-CD21-3845-8659-3BA48C7B5D8C}"/>
              </a:ext>
            </a:extLst>
          </p:cNvPr>
          <p:cNvGrpSpPr/>
          <p:nvPr/>
        </p:nvGrpSpPr>
        <p:grpSpPr>
          <a:xfrm>
            <a:off x="2673619" y="1831085"/>
            <a:ext cx="4935683" cy="1283801"/>
            <a:chOff x="1209408" y="3587308"/>
            <a:chExt cx="4935683" cy="1283801"/>
          </a:xfrm>
        </p:grpSpPr>
        <p:cxnSp>
          <p:nvCxnSpPr>
            <p:cNvPr id="99" name="直線矢印コネクタ 98">
              <a:extLst>
                <a:ext uri="{FF2B5EF4-FFF2-40B4-BE49-F238E27FC236}">
                  <a16:creationId xmlns:a16="http://schemas.microsoft.com/office/drawing/2014/main" id="{61175DEC-C7AF-224D-93B7-32353727FE1C}"/>
                </a:ext>
              </a:extLst>
            </p:cNvPr>
            <p:cNvCxnSpPr>
              <a:cxnSpLocks/>
            </p:cNvCxnSpPr>
            <p:nvPr/>
          </p:nvCxnSpPr>
          <p:spPr>
            <a:xfrm flipV="1">
              <a:off x="1305263" y="3587308"/>
              <a:ext cx="4839828" cy="795683"/>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100" name="直線矢印コネクタ 99">
              <a:extLst>
                <a:ext uri="{FF2B5EF4-FFF2-40B4-BE49-F238E27FC236}">
                  <a16:creationId xmlns:a16="http://schemas.microsoft.com/office/drawing/2014/main" id="{D34F940A-F268-2144-84A8-438D32E24BA5}"/>
                </a:ext>
              </a:extLst>
            </p:cNvPr>
            <p:cNvCxnSpPr>
              <a:cxnSpLocks/>
            </p:cNvCxnSpPr>
            <p:nvPr/>
          </p:nvCxnSpPr>
          <p:spPr>
            <a:xfrm flipV="1">
              <a:off x="1209408" y="3974118"/>
              <a:ext cx="4883252" cy="865621"/>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101" name="テキスト ボックス 100">
              <a:extLst>
                <a:ext uri="{FF2B5EF4-FFF2-40B4-BE49-F238E27FC236}">
                  <a16:creationId xmlns:a16="http://schemas.microsoft.com/office/drawing/2014/main" id="{47B4DDDF-E756-9249-A8D0-42C4D669E060}"/>
                </a:ext>
              </a:extLst>
            </p:cNvPr>
            <p:cNvSpPr txBox="1"/>
            <p:nvPr/>
          </p:nvSpPr>
          <p:spPr>
            <a:xfrm>
              <a:off x="2889707" y="3874503"/>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位置情報</a:t>
              </a:r>
              <a:endParaRPr lang="en-US" altLang="ja-JP" b="1" dirty="0"/>
            </a:p>
          </p:txBody>
        </p:sp>
        <p:sp>
          <p:nvSpPr>
            <p:cNvPr id="102" name="テキスト ボックス 101">
              <a:extLst>
                <a:ext uri="{FF2B5EF4-FFF2-40B4-BE49-F238E27FC236}">
                  <a16:creationId xmlns:a16="http://schemas.microsoft.com/office/drawing/2014/main" id="{D8FA84D3-3BEB-A840-B4ED-D43B2C144EA5}"/>
                </a:ext>
              </a:extLst>
            </p:cNvPr>
            <p:cNvSpPr txBox="1"/>
            <p:nvPr/>
          </p:nvSpPr>
          <p:spPr>
            <a:xfrm>
              <a:off x="2673619" y="4224778"/>
              <a:ext cx="1627718"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　　通知</a:t>
              </a:r>
              <a:endParaRPr lang="en-US" altLang="ja-JP" b="1" dirty="0"/>
            </a:p>
            <a:p>
              <a:r>
                <a:rPr lang="ja-JP" altLang="en-US" b="1"/>
                <a:t>アイコン変更</a:t>
              </a:r>
              <a:endParaRPr lang="en-US" altLang="ja-JP" b="1" dirty="0"/>
            </a:p>
          </p:txBody>
        </p:sp>
      </p:grpSp>
      <p:sp>
        <p:nvSpPr>
          <p:cNvPr id="38" name="テキスト ボックス 37">
            <a:extLst>
              <a:ext uri="{FF2B5EF4-FFF2-40B4-BE49-F238E27FC236}">
                <a16:creationId xmlns:a16="http://schemas.microsoft.com/office/drawing/2014/main" id="{5FFF8F0A-9341-CD4D-8158-27B826AB8D0B}"/>
              </a:ext>
            </a:extLst>
          </p:cNvPr>
          <p:cNvSpPr txBox="1"/>
          <p:nvPr/>
        </p:nvSpPr>
        <p:spPr>
          <a:xfrm>
            <a:off x="8590694"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pic>
        <p:nvPicPr>
          <p:cNvPr id="45" name="図 44">
            <a:extLst>
              <a:ext uri="{FF2B5EF4-FFF2-40B4-BE49-F238E27FC236}">
                <a16:creationId xmlns:a16="http://schemas.microsoft.com/office/drawing/2014/main" id="{BD8FB10A-A8C8-F94F-9184-2D8035BC0793}"/>
              </a:ext>
            </a:extLst>
          </p:cNvPr>
          <p:cNvPicPr>
            <a:picLocks noChangeAspect="1"/>
          </p:cNvPicPr>
          <p:nvPr/>
        </p:nvPicPr>
        <p:blipFill>
          <a:blip r:embed="rId8"/>
          <a:stretch>
            <a:fillRect/>
          </a:stretch>
        </p:blipFill>
        <p:spPr>
          <a:xfrm>
            <a:off x="4258193" y="4169540"/>
            <a:ext cx="1447800" cy="2298700"/>
          </a:xfrm>
          <a:prstGeom prst="rect">
            <a:avLst/>
          </a:prstGeom>
        </p:spPr>
      </p:pic>
      <p:pic>
        <p:nvPicPr>
          <p:cNvPr id="33" name="図 32">
            <a:extLst>
              <a:ext uri="{FF2B5EF4-FFF2-40B4-BE49-F238E27FC236}">
                <a16:creationId xmlns:a16="http://schemas.microsoft.com/office/drawing/2014/main" id="{CECF10BC-F358-B548-9ACA-C9B4FB859B4C}"/>
              </a:ext>
            </a:extLst>
          </p:cNvPr>
          <p:cNvPicPr>
            <a:picLocks noChangeAspect="1"/>
          </p:cNvPicPr>
          <p:nvPr/>
        </p:nvPicPr>
        <p:blipFill>
          <a:blip r:embed="rId9"/>
          <a:stretch>
            <a:fillRect/>
          </a:stretch>
        </p:blipFill>
        <p:spPr>
          <a:xfrm>
            <a:off x="8464255" y="4302765"/>
            <a:ext cx="1059974" cy="954307"/>
          </a:xfrm>
          <a:prstGeom prst="rect">
            <a:avLst/>
          </a:prstGeom>
        </p:spPr>
      </p:pic>
      <p:pic>
        <p:nvPicPr>
          <p:cNvPr id="34" name="図 33">
            <a:extLst>
              <a:ext uri="{FF2B5EF4-FFF2-40B4-BE49-F238E27FC236}">
                <a16:creationId xmlns:a16="http://schemas.microsoft.com/office/drawing/2014/main" id="{F3728B1D-1C74-7946-9FC3-E458483C527C}"/>
              </a:ext>
            </a:extLst>
          </p:cNvPr>
          <p:cNvPicPr>
            <a:picLocks noChangeAspect="1"/>
          </p:cNvPicPr>
          <p:nvPr/>
        </p:nvPicPr>
        <p:blipFill>
          <a:blip r:embed="rId9"/>
          <a:stretch>
            <a:fillRect/>
          </a:stretch>
        </p:blipFill>
        <p:spPr>
          <a:xfrm>
            <a:off x="9026393" y="4882894"/>
            <a:ext cx="1059974" cy="954307"/>
          </a:xfrm>
          <a:prstGeom prst="rect">
            <a:avLst/>
          </a:prstGeom>
        </p:spPr>
      </p:pic>
    </p:spTree>
    <p:extLst>
      <p:ext uri="{BB962C8B-B14F-4D97-AF65-F5344CB8AC3E}">
        <p14:creationId xmlns:p14="http://schemas.microsoft.com/office/powerpoint/2010/main" val="39170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DF92C-6800-474F-B867-DFB613BD4543}"/>
              </a:ext>
            </a:extLst>
          </p:cNvPr>
          <p:cNvSpPr>
            <a:spLocks noGrp="1"/>
          </p:cNvSpPr>
          <p:nvPr>
            <p:ph type="title"/>
          </p:nvPr>
        </p:nvSpPr>
        <p:spPr>
          <a:xfrm>
            <a:off x="2530550" y="3017556"/>
            <a:ext cx="6496492" cy="822887"/>
          </a:xfrm>
        </p:spPr>
        <p:txBody>
          <a:bodyPr>
            <a:normAutofit fontScale="90000"/>
          </a:bodyPr>
          <a:lstStyle/>
          <a:p>
            <a:r>
              <a:rPr kumimoji="1" lang="ja-JP" altLang="en-US" sz="5400" u="sng"/>
              <a:t>リリースまでの流れ</a:t>
            </a:r>
          </a:p>
        </p:txBody>
      </p:sp>
    </p:spTree>
    <p:extLst>
      <p:ext uri="{BB962C8B-B14F-4D97-AF65-F5344CB8AC3E}">
        <p14:creationId xmlns:p14="http://schemas.microsoft.com/office/powerpoint/2010/main" val="272205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en-US" altLang="ja-JP" dirty="0"/>
              <a:t>10</a:t>
            </a:r>
            <a:r>
              <a:rPr kumimoji="1" lang="ja-JP" altLang="en-US"/>
              <a:t>月</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kumimoji="1" lang="ja-JP" altLang="en-US" sz="2900"/>
              <a:t>アプリの方向性の決定</a:t>
            </a:r>
            <a:endParaRPr kumimoji="1" lang="en-US" altLang="ja-JP" sz="2900" dirty="0"/>
          </a:p>
          <a:p>
            <a:r>
              <a:rPr lang="ja-JP" altLang="en-US" sz="2900"/>
              <a:t>大まかな画面遷移の検討と実装</a:t>
            </a:r>
            <a:endParaRPr lang="en-US" altLang="ja-JP" sz="2900" dirty="0"/>
          </a:p>
          <a:p>
            <a:r>
              <a:rPr lang="ja-JP" altLang="en-US" sz="2900"/>
              <a:t>デザイン案の検討</a:t>
            </a:r>
            <a:endParaRPr lang="en-US" altLang="ja-JP" sz="2900" dirty="0"/>
          </a:p>
          <a:p>
            <a:endParaRPr kumimoji="1" lang="ja-JP" altLang="en-US" sz="2900"/>
          </a:p>
        </p:txBody>
      </p:sp>
    </p:spTree>
    <p:extLst>
      <p:ext uri="{BB962C8B-B14F-4D97-AF65-F5344CB8AC3E}">
        <p14:creationId xmlns:p14="http://schemas.microsoft.com/office/powerpoint/2010/main" val="39405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en-US" altLang="ja-JP" dirty="0"/>
              <a:t>11</a:t>
            </a:r>
            <a:r>
              <a:rPr kumimoji="1" lang="ja-JP" altLang="en-US"/>
              <a:t>月</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lang="ja-JP" altLang="en-US" sz="2900"/>
              <a:t>登録画面の作成</a:t>
            </a:r>
            <a:endParaRPr lang="en-US" altLang="ja-JP" sz="2900" dirty="0"/>
          </a:p>
          <a:p>
            <a:r>
              <a:rPr lang="en-US" altLang="ja-JP" sz="2900" dirty="0" err="1"/>
              <a:t>Leafony</a:t>
            </a:r>
            <a:r>
              <a:rPr lang="ja-JP" altLang="en-US" sz="2900"/>
              <a:t>の実装</a:t>
            </a:r>
            <a:endParaRPr lang="en-US" altLang="ja-JP" sz="2900" dirty="0"/>
          </a:p>
          <a:p>
            <a:r>
              <a:rPr lang="en-US" altLang="ja-JP" sz="2900" dirty="0" err="1"/>
              <a:t>Leafony</a:t>
            </a:r>
            <a:r>
              <a:rPr lang="ja-JP" altLang="en-US" sz="2900"/>
              <a:t>の試作品を作成</a:t>
            </a:r>
            <a:endParaRPr lang="en-US" altLang="ja-JP" sz="2900" dirty="0"/>
          </a:p>
          <a:p>
            <a:r>
              <a:rPr kumimoji="1" lang="ja-JP" altLang="en-US" sz="2900"/>
              <a:t>位置情報の</a:t>
            </a:r>
            <a:r>
              <a:rPr lang="ja-JP" altLang="en-US" sz="2900"/>
              <a:t>取得の実装</a:t>
            </a:r>
            <a:endParaRPr kumimoji="1" lang="en-US" altLang="ja-JP" sz="2900" dirty="0"/>
          </a:p>
        </p:txBody>
      </p:sp>
    </p:spTree>
    <p:extLst>
      <p:ext uri="{BB962C8B-B14F-4D97-AF65-F5344CB8AC3E}">
        <p14:creationId xmlns:p14="http://schemas.microsoft.com/office/powerpoint/2010/main" val="490831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en-US" altLang="ja-JP" dirty="0"/>
              <a:t>12</a:t>
            </a:r>
            <a:r>
              <a:rPr kumimoji="1" lang="ja-JP" altLang="en-US"/>
              <a:t>月</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kumimoji="1" lang="ja-JP" altLang="en-US" sz="2900"/>
              <a:t>サーバの実装</a:t>
            </a:r>
            <a:endParaRPr kumimoji="1" lang="en-US" altLang="ja-JP" sz="2900" dirty="0"/>
          </a:p>
          <a:p>
            <a:r>
              <a:rPr lang="ja-JP" altLang="en-US" sz="2900"/>
              <a:t>プッシュ通知の実装</a:t>
            </a:r>
            <a:endParaRPr lang="en-US" altLang="ja-JP" sz="2900" dirty="0"/>
          </a:p>
          <a:p>
            <a:r>
              <a:rPr kumimoji="1" lang="ja-JP" altLang="en-US" sz="2900"/>
              <a:t>照度・傾度のしきい値の決定</a:t>
            </a:r>
            <a:endParaRPr kumimoji="1" lang="en-US" altLang="ja-JP" sz="2900" dirty="0"/>
          </a:p>
          <a:p>
            <a:r>
              <a:rPr lang="ja-JP" altLang="en-US" sz="2900"/>
              <a:t>複数端末間の情報共有の機能を実装</a:t>
            </a:r>
            <a:endParaRPr kumimoji="1" lang="ja-JP" altLang="en-US" sz="2900"/>
          </a:p>
        </p:txBody>
      </p:sp>
    </p:spTree>
    <p:extLst>
      <p:ext uri="{BB962C8B-B14F-4D97-AF65-F5344CB8AC3E}">
        <p14:creationId xmlns:p14="http://schemas.microsoft.com/office/powerpoint/2010/main" val="34873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 pos="4700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85771A-D301-9B4D-94BC-01B06C23C090}"/>
              </a:ext>
            </a:extLst>
          </p:cNvPr>
          <p:cNvSpPr>
            <a:spLocks noGrp="1"/>
          </p:cNvSpPr>
          <p:nvPr>
            <p:ph type="title"/>
          </p:nvPr>
        </p:nvSpPr>
        <p:spPr>
          <a:xfrm>
            <a:off x="668072" y="564074"/>
            <a:ext cx="10515600" cy="1009651"/>
          </a:xfrm>
        </p:spPr>
        <p:txBody>
          <a:bodyPr/>
          <a:lstStyle/>
          <a:p>
            <a:r>
              <a:rPr kumimoji="1" lang="ja-JP" altLang="en-US"/>
              <a:t>このような事はありませんか？</a:t>
            </a:r>
          </a:p>
        </p:txBody>
      </p:sp>
      <p:sp>
        <p:nvSpPr>
          <p:cNvPr id="3" name="コンテンツ プレースホルダー 2">
            <a:extLst>
              <a:ext uri="{FF2B5EF4-FFF2-40B4-BE49-F238E27FC236}">
                <a16:creationId xmlns:a16="http://schemas.microsoft.com/office/drawing/2014/main" id="{998EC7C1-74E7-8348-9320-7822F693ED7E}"/>
              </a:ext>
            </a:extLst>
          </p:cNvPr>
          <p:cNvSpPr>
            <a:spLocks noGrp="1"/>
          </p:cNvSpPr>
          <p:nvPr>
            <p:ph idx="1"/>
          </p:nvPr>
        </p:nvSpPr>
        <p:spPr>
          <a:xfrm>
            <a:off x="838200" y="1717677"/>
            <a:ext cx="8596668" cy="4459286"/>
          </a:xfrm>
        </p:spPr>
        <p:txBody>
          <a:bodyPr>
            <a:normAutofit/>
          </a:bodyPr>
          <a:lstStyle/>
          <a:p>
            <a:r>
              <a:rPr lang="ja-JP" altLang="en-US" sz="2900"/>
              <a:t>外出中に息子が鍵をかけずに出かけていないか心配</a:t>
            </a:r>
            <a:r>
              <a:rPr lang="en-US" altLang="ja-JP" sz="2900" dirty="0"/>
              <a:t>…</a:t>
            </a:r>
          </a:p>
          <a:p>
            <a:r>
              <a:rPr lang="ja-JP" altLang="en-US" sz="2900"/>
              <a:t>しばらく家を離れているけど家に不審者が来ていないか心配</a:t>
            </a:r>
            <a:r>
              <a:rPr lang="en-US" altLang="ja-JP" sz="2900" dirty="0"/>
              <a:t>…</a:t>
            </a:r>
          </a:p>
          <a:p>
            <a:r>
              <a:rPr lang="ja-JP" altLang="en-US" sz="2900"/>
              <a:t>ベッドに入っちゃったけど鍵閉めたかなあ、見に行くの面倒臭い</a:t>
            </a:r>
            <a:r>
              <a:rPr lang="en-US" altLang="ja-JP" sz="2900" dirty="0"/>
              <a:t>…</a:t>
            </a:r>
          </a:p>
          <a:p>
            <a:r>
              <a:rPr lang="ja-JP" altLang="en-US" sz="2900"/>
              <a:t>よく鍵を閉め忘れていないか不安になる</a:t>
            </a:r>
            <a:r>
              <a:rPr lang="en-US" altLang="ja-JP" sz="2900" dirty="0"/>
              <a:t>…</a:t>
            </a:r>
          </a:p>
          <a:p>
            <a:pPr marL="0" indent="0">
              <a:buNone/>
            </a:pPr>
            <a:endParaRPr kumimoji="1" lang="ja-JP" altLang="en-US"/>
          </a:p>
        </p:txBody>
      </p:sp>
    </p:spTree>
    <p:extLst>
      <p:ext uri="{BB962C8B-B14F-4D97-AF65-F5344CB8AC3E}">
        <p14:creationId xmlns:p14="http://schemas.microsoft.com/office/powerpoint/2010/main" val="3987206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en-US" altLang="ja-JP" dirty="0"/>
              <a:t>1</a:t>
            </a:r>
            <a:r>
              <a:rPr kumimoji="1" lang="ja-JP" altLang="en-US"/>
              <a:t>月</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lang="ja-JP" altLang="en-US" sz="2900"/>
              <a:t>バグの修正</a:t>
            </a:r>
            <a:endParaRPr lang="en-US" altLang="ja-JP" sz="2900" dirty="0"/>
          </a:p>
          <a:p>
            <a:r>
              <a:rPr lang="ja-JP" altLang="en-US" sz="2900"/>
              <a:t>プレゼン準備</a:t>
            </a:r>
            <a:endParaRPr lang="en-US" altLang="ja-JP" sz="2900" dirty="0"/>
          </a:p>
          <a:p>
            <a:r>
              <a:rPr kumimoji="1" lang="en-US" altLang="ja-JP" sz="2900" dirty="0"/>
              <a:t>UI</a:t>
            </a:r>
          </a:p>
        </p:txBody>
      </p:sp>
    </p:spTree>
    <p:extLst>
      <p:ext uri="{BB962C8B-B14F-4D97-AF65-F5344CB8AC3E}">
        <p14:creationId xmlns:p14="http://schemas.microsoft.com/office/powerpoint/2010/main" val="819161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lang="ja-JP" altLang="en-US"/>
              <a:t>今後の展望</a:t>
            </a:r>
            <a:endParaRPr kumimoji="1" lang="ja-JP" altLang="en-US"/>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kumimoji="1" lang="ja-JP" altLang="en-US" sz="2900"/>
              <a:t>ガスコンロ</a:t>
            </a:r>
            <a:endParaRPr kumimoji="1" lang="en-US" altLang="ja-JP" sz="2900" dirty="0"/>
          </a:p>
          <a:p>
            <a:r>
              <a:rPr kumimoji="1" lang="ja-JP" altLang="en-US" sz="2900"/>
              <a:t>窓の鍵</a:t>
            </a:r>
            <a:endParaRPr kumimoji="1" lang="en-US" altLang="ja-JP" sz="2900" dirty="0"/>
          </a:p>
          <a:p>
            <a:r>
              <a:rPr lang="ja-JP" altLang="en-US" sz="2900"/>
              <a:t>在宅情報の管理</a:t>
            </a:r>
            <a:endParaRPr kumimoji="1" lang="ja-JP" altLang="en-US" sz="2900"/>
          </a:p>
        </p:txBody>
      </p:sp>
    </p:spTree>
    <p:extLst>
      <p:ext uri="{BB962C8B-B14F-4D97-AF65-F5344CB8AC3E}">
        <p14:creationId xmlns:p14="http://schemas.microsoft.com/office/powerpoint/2010/main" val="361015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2F3340F-33CC-7143-9BAA-18E7A1D5BD71}"/>
              </a:ext>
            </a:extLst>
          </p:cNvPr>
          <p:cNvSpPr>
            <a:spLocks noGrp="1"/>
          </p:cNvSpPr>
          <p:nvPr>
            <p:ph type="title"/>
          </p:nvPr>
        </p:nvSpPr>
        <p:spPr>
          <a:xfrm>
            <a:off x="677334" y="603878"/>
            <a:ext cx="2843106" cy="655320"/>
          </a:xfrm>
        </p:spPr>
        <p:txBody>
          <a:bodyPr>
            <a:normAutofit fontScale="90000"/>
          </a:bodyPr>
          <a:lstStyle/>
          <a:p>
            <a:r>
              <a:rPr kumimoji="1" lang="ja-JP" altLang="en-US" sz="4900"/>
              <a:t>開発環境</a:t>
            </a:r>
            <a:br>
              <a:rPr kumimoji="1" lang="en-US" altLang="ja-JP" dirty="0"/>
            </a:br>
            <a:endParaRPr kumimoji="1" lang="ja-JP" altLang="en-US"/>
          </a:p>
        </p:txBody>
      </p:sp>
      <p:pic>
        <p:nvPicPr>
          <p:cNvPr id="5" name="コンテンツ プレースホルダー 4">
            <a:extLst>
              <a:ext uri="{FF2B5EF4-FFF2-40B4-BE49-F238E27FC236}">
                <a16:creationId xmlns:a16="http://schemas.microsoft.com/office/drawing/2014/main" id="{7D77E392-079C-B449-B67B-05FA29F30229}"/>
              </a:ext>
            </a:extLst>
          </p:cNvPr>
          <p:cNvPicPr>
            <a:picLocks noGrp="1" noChangeAspect="1"/>
          </p:cNvPicPr>
          <p:nvPr>
            <p:ph idx="1"/>
          </p:nvPr>
        </p:nvPicPr>
        <p:blipFill>
          <a:blip r:embed="rId3"/>
          <a:stretch>
            <a:fillRect/>
          </a:stretch>
        </p:blipFill>
        <p:spPr>
          <a:xfrm>
            <a:off x="1610683" y="1747897"/>
            <a:ext cx="1114901" cy="1114901"/>
          </a:xfrm>
        </p:spPr>
      </p:pic>
      <p:pic>
        <p:nvPicPr>
          <p:cNvPr id="6" name="図 5">
            <a:extLst>
              <a:ext uri="{FF2B5EF4-FFF2-40B4-BE49-F238E27FC236}">
                <a16:creationId xmlns:a16="http://schemas.microsoft.com/office/drawing/2014/main" id="{4B5A4342-084B-EA43-AD76-2EFA4ACD245B}"/>
              </a:ext>
            </a:extLst>
          </p:cNvPr>
          <p:cNvPicPr>
            <a:picLocks noChangeAspect="1"/>
          </p:cNvPicPr>
          <p:nvPr/>
        </p:nvPicPr>
        <p:blipFill>
          <a:blip r:embed="rId4"/>
          <a:stretch>
            <a:fillRect/>
          </a:stretch>
        </p:blipFill>
        <p:spPr>
          <a:xfrm>
            <a:off x="1608104" y="3329256"/>
            <a:ext cx="916781" cy="916781"/>
          </a:xfrm>
          <a:prstGeom prst="rect">
            <a:avLst/>
          </a:prstGeom>
        </p:spPr>
      </p:pic>
      <p:pic>
        <p:nvPicPr>
          <p:cNvPr id="7" name="図 6">
            <a:extLst>
              <a:ext uri="{FF2B5EF4-FFF2-40B4-BE49-F238E27FC236}">
                <a16:creationId xmlns:a16="http://schemas.microsoft.com/office/drawing/2014/main" id="{E40A36A8-E4E4-F444-847C-DEE3A4F81829}"/>
              </a:ext>
            </a:extLst>
          </p:cNvPr>
          <p:cNvPicPr>
            <a:picLocks noChangeAspect="1"/>
          </p:cNvPicPr>
          <p:nvPr/>
        </p:nvPicPr>
        <p:blipFill>
          <a:blip r:embed="rId5"/>
          <a:stretch>
            <a:fillRect/>
          </a:stretch>
        </p:blipFill>
        <p:spPr>
          <a:xfrm>
            <a:off x="1502608" y="4308239"/>
            <a:ext cx="1127773" cy="293221"/>
          </a:xfrm>
          <a:prstGeom prst="rect">
            <a:avLst/>
          </a:prstGeom>
        </p:spPr>
      </p:pic>
      <p:pic>
        <p:nvPicPr>
          <p:cNvPr id="8" name="図 7">
            <a:extLst>
              <a:ext uri="{FF2B5EF4-FFF2-40B4-BE49-F238E27FC236}">
                <a16:creationId xmlns:a16="http://schemas.microsoft.com/office/drawing/2014/main" id="{C273498E-74E5-F74A-A052-32486B409DF6}"/>
              </a:ext>
            </a:extLst>
          </p:cNvPr>
          <p:cNvPicPr>
            <a:picLocks noChangeAspect="1"/>
          </p:cNvPicPr>
          <p:nvPr/>
        </p:nvPicPr>
        <p:blipFill>
          <a:blip r:embed="rId6"/>
          <a:stretch>
            <a:fillRect/>
          </a:stretch>
        </p:blipFill>
        <p:spPr>
          <a:xfrm>
            <a:off x="1390815" y="5003505"/>
            <a:ext cx="1435100" cy="1054100"/>
          </a:xfrm>
          <a:prstGeom prst="rect">
            <a:avLst/>
          </a:prstGeom>
        </p:spPr>
      </p:pic>
      <p:sp>
        <p:nvSpPr>
          <p:cNvPr id="9" name="テキスト ボックス 8">
            <a:extLst>
              <a:ext uri="{FF2B5EF4-FFF2-40B4-BE49-F238E27FC236}">
                <a16:creationId xmlns:a16="http://schemas.microsoft.com/office/drawing/2014/main" id="{955F8246-AE1C-4F4F-A830-A9EF485057F1}"/>
              </a:ext>
            </a:extLst>
          </p:cNvPr>
          <p:cNvSpPr txBox="1"/>
          <p:nvPr/>
        </p:nvSpPr>
        <p:spPr>
          <a:xfrm>
            <a:off x="2865120" y="1768297"/>
            <a:ext cx="5273040" cy="1261884"/>
          </a:xfrm>
          <a:prstGeom prst="rect">
            <a:avLst/>
          </a:prstGeom>
          <a:noFill/>
        </p:spPr>
        <p:txBody>
          <a:bodyPr wrap="square" rtlCol="0">
            <a:spAutoFit/>
          </a:bodyPr>
          <a:lstStyle/>
          <a:p>
            <a:r>
              <a:rPr kumimoji="1" lang="en-US" altLang="ja-JP" sz="3200" dirty="0" err="1"/>
              <a:t>Xcode</a:t>
            </a:r>
            <a:r>
              <a:rPr kumimoji="1" lang="en-US" altLang="ja-JP" sz="2400" dirty="0"/>
              <a:t> </a:t>
            </a:r>
          </a:p>
          <a:p>
            <a:r>
              <a:rPr kumimoji="1" lang="ja-JP" altLang="en-US" sz="2400"/>
              <a:t>　　</a:t>
            </a:r>
            <a:r>
              <a:rPr kumimoji="1" lang="ja-JP" altLang="en-US" sz="2000"/>
              <a:t>・アプリのコーディングに利用</a:t>
            </a:r>
            <a:endParaRPr kumimoji="1" lang="en-US" altLang="ja-JP" sz="2000" dirty="0"/>
          </a:p>
          <a:p>
            <a:r>
              <a:rPr kumimoji="1" lang="en-US" altLang="ja-JP" sz="2000" dirty="0"/>
              <a:t>        </a:t>
            </a:r>
            <a:r>
              <a:rPr kumimoji="1" lang="ja-JP" altLang="en-US" sz="2000"/>
              <a:t>・画面の作成</a:t>
            </a:r>
            <a:endParaRPr kumimoji="1" lang="en-US" altLang="ja-JP" sz="2000" dirty="0"/>
          </a:p>
        </p:txBody>
      </p:sp>
      <p:sp>
        <p:nvSpPr>
          <p:cNvPr id="10" name="テキスト ボックス 9">
            <a:extLst>
              <a:ext uri="{FF2B5EF4-FFF2-40B4-BE49-F238E27FC236}">
                <a16:creationId xmlns:a16="http://schemas.microsoft.com/office/drawing/2014/main" id="{E9338338-E7C3-0644-A425-63F2F9AC45E0}"/>
              </a:ext>
            </a:extLst>
          </p:cNvPr>
          <p:cNvSpPr txBox="1"/>
          <p:nvPr/>
        </p:nvSpPr>
        <p:spPr>
          <a:xfrm>
            <a:off x="2825915" y="3264545"/>
            <a:ext cx="6690360" cy="1261884"/>
          </a:xfrm>
          <a:prstGeom prst="rect">
            <a:avLst/>
          </a:prstGeom>
          <a:noFill/>
        </p:spPr>
        <p:txBody>
          <a:bodyPr wrap="square" rtlCol="0">
            <a:spAutoFit/>
          </a:bodyPr>
          <a:lstStyle/>
          <a:p>
            <a:r>
              <a:rPr kumimoji="1" lang="en-US" altLang="ja-JP" sz="3200" dirty="0"/>
              <a:t>GitHub</a:t>
            </a:r>
            <a:r>
              <a:rPr kumimoji="1" lang="en-US" altLang="ja-JP" sz="2400" dirty="0"/>
              <a:t>   </a:t>
            </a:r>
          </a:p>
          <a:p>
            <a:r>
              <a:rPr kumimoji="1" lang="ja-JP" altLang="en-US" sz="2400"/>
              <a:t>　　</a:t>
            </a:r>
            <a:r>
              <a:rPr kumimoji="1" lang="ja-JP" altLang="en-US" sz="2000"/>
              <a:t>・バージョン管理に利用</a:t>
            </a:r>
            <a:endParaRPr kumimoji="1" lang="en-US" altLang="ja-JP" sz="2000" dirty="0"/>
          </a:p>
          <a:p>
            <a:r>
              <a:rPr kumimoji="1" lang="ja-JP" altLang="en-US" sz="2000"/>
              <a:t>　　</a:t>
            </a:r>
            <a:r>
              <a:rPr kumimoji="1" lang="en-US" altLang="ja-JP" sz="2000" dirty="0"/>
              <a:t> </a:t>
            </a:r>
            <a:r>
              <a:rPr kumimoji="1" lang="ja-JP" altLang="en-US" sz="2000"/>
              <a:t>・リリースの記録等に利用</a:t>
            </a:r>
            <a:endParaRPr kumimoji="1" lang="en-US" altLang="ja-JP" sz="2000" dirty="0"/>
          </a:p>
        </p:txBody>
      </p:sp>
      <p:sp>
        <p:nvSpPr>
          <p:cNvPr id="11" name="テキスト ボックス 10">
            <a:extLst>
              <a:ext uri="{FF2B5EF4-FFF2-40B4-BE49-F238E27FC236}">
                <a16:creationId xmlns:a16="http://schemas.microsoft.com/office/drawing/2014/main" id="{435E4319-FC57-EE41-87C3-06592691FFE5}"/>
              </a:ext>
            </a:extLst>
          </p:cNvPr>
          <p:cNvSpPr txBox="1"/>
          <p:nvPr/>
        </p:nvSpPr>
        <p:spPr>
          <a:xfrm>
            <a:off x="2825915" y="5038262"/>
            <a:ext cx="7117080" cy="954107"/>
          </a:xfrm>
          <a:prstGeom prst="rect">
            <a:avLst/>
          </a:prstGeom>
          <a:noFill/>
        </p:spPr>
        <p:txBody>
          <a:bodyPr wrap="square" rtlCol="0">
            <a:spAutoFit/>
          </a:bodyPr>
          <a:lstStyle/>
          <a:p>
            <a:r>
              <a:rPr kumimoji="1" lang="en-US" altLang="ja-JP" sz="3200" dirty="0"/>
              <a:t>Arduino</a:t>
            </a:r>
            <a:endParaRPr kumimoji="1" lang="en-US" altLang="ja-JP" sz="2400" dirty="0"/>
          </a:p>
          <a:p>
            <a:r>
              <a:rPr kumimoji="1" lang="ja-JP" altLang="en-US" sz="2400"/>
              <a:t>　　</a:t>
            </a:r>
            <a:r>
              <a:rPr kumimoji="1" lang="ja-JP" altLang="en-US" sz="2000"/>
              <a:t>・トリリオンノードエンジンのコーディングに利用</a:t>
            </a:r>
            <a:endParaRPr kumimoji="1" lang="en-US" altLang="ja-JP" sz="2000" dirty="0"/>
          </a:p>
        </p:txBody>
      </p:sp>
      <p:sp>
        <p:nvSpPr>
          <p:cNvPr id="12" name="角丸四角形 11">
            <a:extLst>
              <a:ext uri="{FF2B5EF4-FFF2-40B4-BE49-F238E27FC236}">
                <a16:creationId xmlns:a16="http://schemas.microsoft.com/office/drawing/2014/main" id="{B68706CD-18F6-5645-AD19-1B181DA4B715}"/>
              </a:ext>
            </a:extLst>
          </p:cNvPr>
          <p:cNvSpPr/>
          <p:nvPr/>
        </p:nvSpPr>
        <p:spPr>
          <a:xfrm>
            <a:off x="1307073" y="1542765"/>
            <a:ext cx="8209202" cy="157788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33E46569-C565-D941-887D-BEF112E7C89D}"/>
              </a:ext>
            </a:extLst>
          </p:cNvPr>
          <p:cNvSpPr/>
          <p:nvPr/>
        </p:nvSpPr>
        <p:spPr>
          <a:xfrm>
            <a:off x="1313589" y="3170645"/>
            <a:ext cx="8209200" cy="157283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33F5F8E0-50FC-0C4E-A2D2-401E71AC7781}"/>
              </a:ext>
            </a:extLst>
          </p:cNvPr>
          <p:cNvSpPr/>
          <p:nvPr/>
        </p:nvSpPr>
        <p:spPr>
          <a:xfrm>
            <a:off x="1313587" y="4820936"/>
            <a:ext cx="8209202" cy="146493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61862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ja-JP" altLang="en-US"/>
              <a:t>今回の開発で気づいたこと</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lang="ja-JP" altLang="en-US" sz="2900"/>
              <a:t>報告、連絡、相談を徹底する必要性を感じた。</a:t>
            </a:r>
            <a:endParaRPr lang="en-US" altLang="ja-JP" sz="2900" dirty="0"/>
          </a:p>
          <a:p>
            <a:r>
              <a:rPr lang="ja-JP" altLang="en-US" sz="2900"/>
              <a:t>便利さだけでなく、消費電力などの面の向上も必要だと思った。</a:t>
            </a:r>
            <a:endParaRPr lang="en-US" altLang="ja-JP" sz="2900" dirty="0"/>
          </a:p>
          <a:p>
            <a:r>
              <a:rPr lang="en-US" altLang="ja-JP" sz="2900" dirty="0"/>
              <a:t>Git</a:t>
            </a:r>
            <a:r>
              <a:rPr lang="ja-JP" altLang="en-US" sz="2900"/>
              <a:t>上での</a:t>
            </a:r>
            <a:r>
              <a:rPr lang="en-US" altLang="ja-JP" sz="2900" dirty="0"/>
              <a:t>conflict</a:t>
            </a:r>
            <a:r>
              <a:rPr lang="ja-JP" altLang="en-US" sz="2900"/>
              <a:t>が多発したので、作業領域の管理が必要だと感じた。</a:t>
            </a:r>
            <a:endParaRPr lang="en-US" altLang="ja-JP" sz="2900" dirty="0"/>
          </a:p>
          <a:p>
            <a:r>
              <a:rPr lang="ja-JP" altLang="en-US" sz="2900"/>
              <a:t>チーム開発は仲良くやったほうがいい。</a:t>
            </a:r>
            <a:endParaRPr lang="en-US" altLang="ja-JP" sz="2900" dirty="0"/>
          </a:p>
          <a:p>
            <a:endParaRPr kumimoji="1" lang="ja-JP" altLang="en-US" sz="2900"/>
          </a:p>
        </p:txBody>
      </p:sp>
    </p:spTree>
    <p:extLst>
      <p:ext uri="{BB962C8B-B14F-4D97-AF65-F5344CB8AC3E}">
        <p14:creationId xmlns:p14="http://schemas.microsoft.com/office/powerpoint/2010/main" val="519932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B122F-6791-2147-B194-2A47BA9B780E}"/>
              </a:ext>
            </a:extLst>
          </p:cNvPr>
          <p:cNvSpPr>
            <a:spLocks noGrp="1"/>
          </p:cNvSpPr>
          <p:nvPr>
            <p:ph type="title"/>
          </p:nvPr>
        </p:nvSpPr>
        <p:spPr/>
        <p:txBody>
          <a:bodyPr/>
          <a:lstStyle/>
          <a:p>
            <a:r>
              <a:rPr kumimoji="1" lang="ja-JP" altLang="en-US"/>
              <a:t>今回の開発で工夫したこと</a:t>
            </a:r>
          </a:p>
        </p:txBody>
      </p:sp>
      <p:sp>
        <p:nvSpPr>
          <p:cNvPr id="5" name="コンテンツ プレースホルダー 2">
            <a:extLst>
              <a:ext uri="{FF2B5EF4-FFF2-40B4-BE49-F238E27FC236}">
                <a16:creationId xmlns:a16="http://schemas.microsoft.com/office/drawing/2014/main" id="{00B2CFE1-A06B-C148-9ADD-CAA017E1226A}"/>
              </a:ext>
            </a:extLst>
          </p:cNvPr>
          <p:cNvSpPr>
            <a:spLocks noGrp="1"/>
          </p:cNvSpPr>
          <p:nvPr>
            <p:ph idx="1"/>
          </p:nvPr>
        </p:nvSpPr>
        <p:spPr>
          <a:xfrm>
            <a:off x="838200" y="1717677"/>
            <a:ext cx="8596668" cy="4459286"/>
          </a:xfrm>
        </p:spPr>
        <p:txBody>
          <a:bodyPr>
            <a:normAutofit/>
          </a:bodyPr>
          <a:lstStyle/>
          <a:p>
            <a:r>
              <a:rPr kumimoji="1" lang="ja-JP" altLang="en-US" sz="2900"/>
              <a:t>できるだけ集まって話し合いを進めることで、進行がスムーズになるようにした。</a:t>
            </a:r>
            <a:endParaRPr kumimoji="1" lang="en-US" altLang="ja-JP" sz="2900" dirty="0"/>
          </a:p>
          <a:p>
            <a:r>
              <a:rPr kumimoji="1" lang="ja-JP" altLang="en-US" sz="2900"/>
              <a:t>一つの型にはまりすぎず軌道修正をした。</a:t>
            </a:r>
            <a:endParaRPr kumimoji="1" lang="en-US" altLang="ja-JP" sz="2900" dirty="0"/>
          </a:p>
          <a:p>
            <a:r>
              <a:rPr lang="ja-JP" altLang="en-US" sz="2900"/>
              <a:t>発表スライドで図や絵を用いてわかりやすくした。</a:t>
            </a:r>
            <a:endParaRPr lang="en-US" altLang="ja-JP" sz="2900" dirty="0"/>
          </a:p>
          <a:p>
            <a:r>
              <a:rPr kumimoji="1" lang="ja-JP" altLang="en-US" sz="2900"/>
              <a:t>ご飯を一緒に食べた。</a:t>
            </a:r>
            <a:endParaRPr kumimoji="1" lang="en-US" altLang="ja-JP" sz="2900" dirty="0"/>
          </a:p>
          <a:p>
            <a:r>
              <a:rPr lang="ja-JP" altLang="en-US" sz="2900"/>
              <a:t>仲良くした。</a:t>
            </a:r>
          </a:p>
          <a:p>
            <a:endParaRPr kumimoji="1" lang="ja-JP" altLang="en-US" sz="2900"/>
          </a:p>
        </p:txBody>
      </p:sp>
    </p:spTree>
    <p:extLst>
      <p:ext uri="{BB962C8B-B14F-4D97-AF65-F5344CB8AC3E}">
        <p14:creationId xmlns:p14="http://schemas.microsoft.com/office/powerpoint/2010/main" val="1507279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2BC6C-BF06-EA4A-AB38-E00B59F93945}"/>
              </a:ext>
            </a:extLst>
          </p:cNvPr>
          <p:cNvSpPr>
            <a:spLocks noGrp="1"/>
          </p:cNvSpPr>
          <p:nvPr>
            <p:ph type="ctrTitle"/>
          </p:nvPr>
        </p:nvSpPr>
        <p:spPr>
          <a:xfrm>
            <a:off x="5643563" y="4322286"/>
            <a:ext cx="2982242" cy="617171"/>
          </a:xfrm>
        </p:spPr>
        <p:txBody>
          <a:bodyPr/>
          <a:lstStyle/>
          <a:p>
            <a:r>
              <a:rPr kumimoji="1" lang="ja-JP" altLang="en-US" sz="3000" b="1">
                <a:solidFill>
                  <a:srgbClr val="00B0F0"/>
                </a:solidFill>
                <a:latin typeface="Apple Chancery" panose="03020702040506060504" pitchFamily="66" charset="-79"/>
                <a:cs typeface="Apple Chancery" panose="03020702040506060504" pitchFamily="66" charset="-79"/>
              </a:rPr>
              <a:t>（オケロック）</a:t>
            </a:r>
          </a:p>
        </p:txBody>
      </p:sp>
      <p:sp>
        <p:nvSpPr>
          <p:cNvPr id="3" name="字幕 2">
            <a:extLst>
              <a:ext uri="{FF2B5EF4-FFF2-40B4-BE49-F238E27FC236}">
                <a16:creationId xmlns:a16="http://schemas.microsoft.com/office/drawing/2014/main" id="{0F0DA73D-B8FA-3946-83BC-4AD6B85B3417}"/>
              </a:ext>
            </a:extLst>
          </p:cNvPr>
          <p:cNvSpPr>
            <a:spLocks noGrp="1"/>
          </p:cNvSpPr>
          <p:nvPr>
            <p:ph type="subTitle" idx="1"/>
          </p:nvPr>
        </p:nvSpPr>
        <p:spPr>
          <a:xfrm>
            <a:off x="11139502" y="5814784"/>
            <a:ext cx="657212" cy="650171"/>
          </a:xfrm>
        </p:spPr>
        <p:txBody>
          <a:bodyPr>
            <a:normAutofit/>
          </a:bodyPr>
          <a:lstStyle/>
          <a:p>
            <a:pPr algn="l"/>
            <a:r>
              <a:rPr kumimoji="1" lang="ja-JP" altLang="en-US" sz="3600" b="1">
                <a:solidFill>
                  <a:schemeClr val="tx1"/>
                </a:solidFill>
              </a:rPr>
              <a:t>終</a:t>
            </a:r>
            <a:endParaRPr kumimoji="1" lang="en-US" altLang="ja-JP" sz="3600" b="1" dirty="0">
              <a:solidFill>
                <a:schemeClr val="tx1"/>
              </a:solidFill>
            </a:endParaRPr>
          </a:p>
        </p:txBody>
      </p:sp>
      <p:pic>
        <p:nvPicPr>
          <p:cNvPr id="4" name="図 3">
            <a:extLst>
              <a:ext uri="{FF2B5EF4-FFF2-40B4-BE49-F238E27FC236}">
                <a16:creationId xmlns:a16="http://schemas.microsoft.com/office/drawing/2014/main" id="{209F0D89-56C2-4048-80C7-ABCC10DCCB27}"/>
              </a:ext>
            </a:extLst>
          </p:cNvPr>
          <p:cNvPicPr>
            <a:picLocks noChangeAspect="1"/>
          </p:cNvPicPr>
          <p:nvPr/>
        </p:nvPicPr>
        <p:blipFill>
          <a:blip r:embed="rId3">
            <a:duotone>
              <a:schemeClr val="accent1">
                <a:shade val="45000"/>
                <a:satMod val="135000"/>
              </a:schemeClr>
              <a:prstClr val="white"/>
            </a:duotone>
          </a:blip>
          <a:stretch>
            <a:fillRect/>
          </a:stretch>
        </p:blipFill>
        <p:spPr>
          <a:xfrm>
            <a:off x="1939255" y="2543184"/>
            <a:ext cx="5878491" cy="2197012"/>
          </a:xfrm>
          <a:prstGeom prst="rect">
            <a:avLst/>
          </a:prstGeom>
        </p:spPr>
      </p:pic>
      <p:sp>
        <p:nvSpPr>
          <p:cNvPr id="10" name="テキスト ボックス 9">
            <a:extLst>
              <a:ext uri="{FF2B5EF4-FFF2-40B4-BE49-F238E27FC236}">
                <a16:creationId xmlns:a16="http://schemas.microsoft.com/office/drawing/2014/main" id="{0C35AE2A-FA1A-E446-A3DC-FF3018FEBDFA}"/>
              </a:ext>
            </a:extLst>
          </p:cNvPr>
          <p:cNvSpPr txBox="1"/>
          <p:nvPr/>
        </p:nvSpPr>
        <p:spPr>
          <a:xfrm>
            <a:off x="1585911" y="1814518"/>
            <a:ext cx="5329237" cy="646331"/>
          </a:xfrm>
          <a:prstGeom prst="rect">
            <a:avLst/>
          </a:prstGeom>
          <a:noFill/>
        </p:spPr>
        <p:txBody>
          <a:bodyPr wrap="square" rtlCol="0">
            <a:spAutoFit/>
          </a:bodyPr>
          <a:lstStyle/>
          <a:p>
            <a:r>
              <a:rPr kumimoji="1" lang="ja-JP" altLang="en-US" sz="3600">
                <a:solidFill>
                  <a:schemeClr val="accent1"/>
                </a:solidFill>
              </a:rPr>
              <a:t>プロダクト成果発表</a:t>
            </a:r>
          </a:p>
        </p:txBody>
      </p:sp>
      <p:sp>
        <p:nvSpPr>
          <p:cNvPr id="6" name="テキスト ボックス 5">
            <a:extLst>
              <a:ext uri="{FF2B5EF4-FFF2-40B4-BE49-F238E27FC236}">
                <a16:creationId xmlns:a16="http://schemas.microsoft.com/office/drawing/2014/main" id="{363897D6-CEA4-184D-8722-51DA5FAAB8D9}"/>
              </a:ext>
            </a:extLst>
          </p:cNvPr>
          <p:cNvSpPr txBox="1"/>
          <p:nvPr/>
        </p:nvSpPr>
        <p:spPr>
          <a:xfrm>
            <a:off x="11139502" y="6269926"/>
            <a:ext cx="771079" cy="215444"/>
          </a:xfrm>
          <a:prstGeom prst="rect">
            <a:avLst/>
          </a:prstGeom>
          <a:noFill/>
        </p:spPr>
        <p:txBody>
          <a:bodyPr wrap="square" rtlCol="0">
            <a:spAutoFit/>
          </a:bodyPr>
          <a:lstStyle/>
          <a:p>
            <a:r>
              <a:rPr kumimoji="1" lang="ja-JP" altLang="en-US" sz="800"/>
              <a:t>制作・著作</a:t>
            </a:r>
            <a:endParaRPr kumimoji="1" lang="en-US" altLang="ja-JP" sz="800" dirty="0"/>
          </a:p>
        </p:txBody>
      </p:sp>
      <p:cxnSp>
        <p:nvCxnSpPr>
          <p:cNvPr id="12" name="直線コネクタ 11">
            <a:extLst>
              <a:ext uri="{FF2B5EF4-FFF2-40B4-BE49-F238E27FC236}">
                <a16:creationId xmlns:a16="http://schemas.microsoft.com/office/drawing/2014/main" id="{1E087B12-302D-554A-9788-B483BF30661A}"/>
              </a:ext>
            </a:extLst>
          </p:cNvPr>
          <p:cNvCxnSpPr/>
          <p:nvPr/>
        </p:nvCxnSpPr>
        <p:spPr>
          <a:xfrm>
            <a:off x="11160927" y="6415913"/>
            <a:ext cx="642938" cy="0"/>
          </a:xfrm>
          <a:prstGeom prst="line">
            <a:avLst/>
          </a:prstGeom>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324DA9F2-F3E8-574F-BE42-EAF4ED85F22B}"/>
              </a:ext>
            </a:extLst>
          </p:cNvPr>
          <p:cNvSpPr txBox="1"/>
          <p:nvPr/>
        </p:nvSpPr>
        <p:spPr>
          <a:xfrm>
            <a:off x="11192860" y="6415913"/>
            <a:ext cx="625279" cy="261610"/>
          </a:xfrm>
          <a:prstGeom prst="rect">
            <a:avLst/>
          </a:prstGeom>
          <a:noFill/>
        </p:spPr>
        <p:txBody>
          <a:bodyPr wrap="square" rtlCol="0">
            <a:spAutoFit/>
          </a:bodyPr>
          <a:lstStyle/>
          <a:p>
            <a:r>
              <a:rPr kumimoji="1" lang="en-US" altLang="ja-JP" sz="1100" b="1" dirty="0"/>
              <a:t>KKSTK</a:t>
            </a:r>
          </a:p>
        </p:txBody>
      </p:sp>
    </p:spTree>
    <p:extLst>
      <p:ext uri="{BB962C8B-B14F-4D97-AF65-F5344CB8AC3E}">
        <p14:creationId xmlns:p14="http://schemas.microsoft.com/office/powerpoint/2010/main" val="1262107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2BC6C-BF06-EA4A-AB38-E00B59F93945}"/>
              </a:ext>
            </a:extLst>
          </p:cNvPr>
          <p:cNvSpPr>
            <a:spLocks noGrp="1"/>
          </p:cNvSpPr>
          <p:nvPr>
            <p:ph type="ctrTitle"/>
          </p:nvPr>
        </p:nvSpPr>
        <p:spPr>
          <a:xfrm>
            <a:off x="5643563" y="4322286"/>
            <a:ext cx="2982242" cy="617171"/>
          </a:xfrm>
        </p:spPr>
        <p:txBody>
          <a:bodyPr/>
          <a:lstStyle/>
          <a:p>
            <a:r>
              <a:rPr kumimoji="1" lang="ja-JP" altLang="en-US" sz="3000" b="1">
                <a:solidFill>
                  <a:srgbClr val="00B0F0"/>
                </a:solidFill>
                <a:latin typeface="Apple Chancery" panose="03020702040506060504" pitchFamily="66" charset="-79"/>
                <a:cs typeface="Apple Chancery" panose="03020702040506060504" pitchFamily="66" charset="-79"/>
              </a:rPr>
              <a:t>（オケロック）</a:t>
            </a:r>
          </a:p>
        </p:txBody>
      </p:sp>
      <p:sp>
        <p:nvSpPr>
          <p:cNvPr id="3" name="字幕 2">
            <a:extLst>
              <a:ext uri="{FF2B5EF4-FFF2-40B4-BE49-F238E27FC236}">
                <a16:creationId xmlns:a16="http://schemas.microsoft.com/office/drawing/2014/main" id="{0F0DA73D-B8FA-3946-83BC-4AD6B85B3417}"/>
              </a:ext>
            </a:extLst>
          </p:cNvPr>
          <p:cNvSpPr>
            <a:spLocks noGrp="1"/>
          </p:cNvSpPr>
          <p:nvPr>
            <p:ph type="subTitle" idx="1"/>
          </p:nvPr>
        </p:nvSpPr>
        <p:spPr>
          <a:xfrm>
            <a:off x="11139502" y="5798742"/>
            <a:ext cx="657212" cy="650171"/>
          </a:xfrm>
        </p:spPr>
        <p:txBody>
          <a:bodyPr>
            <a:normAutofit/>
          </a:bodyPr>
          <a:lstStyle/>
          <a:p>
            <a:pPr algn="l"/>
            <a:r>
              <a:rPr kumimoji="1" lang="ja-JP" altLang="en-US" sz="3600" b="1">
                <a:solidFill>
                  <a:schemeClr val="tx1"/>
                </a:solidFill>
              </a:rPr>
              <a:t>終</a:t>
            </a:r>
            <a:endParaRPr kumimoji="1" lang="en-US" altLang="ja-JP" sz="3600" b="1" dirty="0">
              <a:solidFill>
                <a:schemeClr val="tx1"/>
              </a:solidFill>
            </a:endParaRPr>
          </a:p>
        </p:txBody>
      </p:sp>
      <p:pic>
        <p:nvPicPr>
          <p:cNvPr id="4" name="図 3">
            <a:extLst>
              <a:ext uri="{FF2B5EF4-FFF2-40B4-BE49-F238E27FC236}">
                <a16:creationId xmlns:a16="http://schemas.microsoft.com/office/drawing/2014/main" id="{209F0D89-56C2-4048-80C7-ABCC10DCCB27}"/>
              </a:ext>
            </a:extLst>
          </p:cNvPr>
          <p:cNvPicPr>
            <a:picLocks noChangeAspect="1"/>
          </p:cNvPicPr>
          <p:nvPr/>
        </p:nvPicPr>
        <p:blipFill>
          <a:blip r:embed="rId2">
            <a:duotone>
              <a:schemeClr val="accent1">
                <a:shade val="45000"/>
                <a:satMod val="135000"/>
              </a:schemeClr>
              <a:prstClr val="white"/>
            </a:duotone>
          </a:blip>
          <a:stretch>
            <a:fillRect/>
          </a:stretch>
        </p:blipFill>
        <p:spPr>
          <a:xfrm>
            <a:off x="1939255" y="2543184"/>
            <a:ext cx="5878491" cy="2197012"/>
          </a:xfrm>
          <a:prstGeom prst="rect">
            <a:avLst/>
          </a:prstGeom>
        </p:spPr>
      </p:pic>
      <p:sp>
        <p:nvSpPr>
          <p:cNvPr id="10" name="テキスト ボックス 9">
            <a:extLst>
              <a:ext uri="{FF2B5EF4-FFF2-40B4-BE49-F238E27FC236}">
                <a16:creationId xmlns:a16="http://schemas.microsoft.com/office/drawing/2014/main" id="{0C35AE2A-FA1A-E446-A3DC-FF3018FEBDFA}"/>
              </a:ext>
            </a:extLst>
          </p:cNvPr>
          <p:cNvSpPr txBox="1"/>
          <p:nvPr/>
        </p:nvSpPr>
        <p:spPr>
          <a:xfrm>
            <a:off x="1585911" y="1814518"/>
            <a:ext cx="5329237" cy="646331"/>
          </a:xfrm>
          <a:prstGeom prst="rect">
            <a:avLst/>
          </a:prstGeom>
          <a:noFill/>
        </p:spPr>
        <p:txBody>
          <a:bodyPr wrap="square" rtlCol="0">
            <a:spAutoFit/>
          </a:bodyPr>
          <a:lstStyle/>
          <a:p>
            <a:r>
              <a:rPr kumimoji="1" lang="ja-JP" altLang="en-US" sz="3600">
                <a:solidFill>
                  <a:schemeClr val="accent1"/>
                </a:solidFill>
              </a:rPr>
              <a:t>プロダクト成果発表</a:t>
            </a:r>
          </a:p>
        </p:txBody>
      </p:sp>
      <p:sp>
        <p:nvSpPr>
          <p:cNvPr id="6" name="テキスト ボックス 5">
            <a:extLst>
              <a:ext uri="{FF2B5EF4-FFF2-40B4-BE49-F238E27FC236}">
                <a16:creationId xmlns:a16="http://schemas.microsoft.com/office/drawing/2014/main" id="{363897D6-CEA4-184D-8722-51DA5FAAB8D9}"/>
              </a:ext>
            </a:extLst>
          </p:cNvPr>
          <p:cNvSpPr txBox="1"/>
          <p:nvPr/>
        </p:nvSpPr>
        <p:spPr>
          <a:xfrm>
            <a:off x="11139502" y="6269926"/>
            <a:ext cx="771079" cy="215444"/>
          </a:xfrm>
          <a:prstGeom prst="rect">
            <a:avLst/>
          </a:prstGeom>
          <a:noFill/>
        </p:spPr>
        <p:txBody>
          <a:bodyPr wrap="square" rtlCol="0">
            <a:spAutoFit/>
          </a:bodyPr>
          <a:lstStyle/>
          <a:p>
            <a:r>
              <a:rPr kumimoji="1" lang="ja-JP" altLang="en-US" sz="800"/>
              <a:t>制作・著作</a:t>
            </a:r>
            <a:endParaRPr kumimoji="1" lang="en-US" altLang="ja-JP" sz="800" dirty="0"/>
          </a:p>
        </p:txBody>
      </p:sp>
      <p:cxnSp>
        <p:nvCxnSpPr>
          <p:cNvPr id="12" name="直線コネクタ 11">
            <a:extLst>
              <a:ext uri="{FF2B5EF4-FFF2-40B4-BE49-F238E27FC236}">
                <a16:creationId xmlns:a16="http://schemas.microsoft.com/office/drawing/2014/main" id="{1E087B12-302D-554A-9788-B483BF30661A}"/>
              </a:ext>
            </a:extLst>
          </p:cNvPr>
          <p:cNvCxnSpPr/>
          <p:nvPr/>
        </p:nvCxnSpPr>
        <p:spPr>
          <a:xfrm>
            <a:off x="11160927" y="6415913"/>
            <a:ext cx="642938" cy="0"/>
          </a:xfrm>
          <a:prstGeom prst="line">
            <a:avLst/>
          </a:prstGeom>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324DA9F2-F3E8-574F-BE42-EAF4ED85F22B}"/>
              </a:ext>
            </a:extLst>
          </p:cNvPr>
          <p:cNvSpPr txBox="1"/>
          <p:nvPr/>
        </p:nvSpPr>
        <p:spPr>
          <a:xfrm>
            <a:off x="11192860" y="6415913"/>
            <a:ext cx="625279" cy="261610"/>
          </a:xfrm>
          <a:prstGeom prst="rect">
            <a:avLst/>
          </a:prstGeom>
          <a:noFill/>
        </p:spPr>
        <p:txBody>
          <a:bodyPr wrap="square" rtlCol="0">
            <a:spAutoFit/>
          </a:bodyPr>
          <a:lstStyle/>
          <a:p>
            <a:r>
              <a:rPr kumimoji="1" lang="en-US" altLang="ja-JP" sz="1100" b="1" dirty="0"/>
              <a:t>KKSTK</a:t>
            </a:r>
          </a:p>
        </p:txBody>
      </p:sp>
    </p:spTree>
    <p:extLst>
      <p:ext uri="{BB962C8B-B14F-4D97-AF65-F5344CB8AC3E}">
        <p14:creationId xmlns:p14="http://schemas.microsoft.com/office/powerpoint/2010/main" val="3983754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2BC6C-BF06-EA4A-AB38-E00B59F93945}"/>
              </a:ext>
            </a:extLst>
          </p:cNvPr>
          <p:cNvSpPr>
            <a:spLocks noGrp="1"/>
          </p:cNvSpPr>
          <p:nvPr>
            <p:ph type="ctrTitle"/>
          </p:nvPr>
        </p:nvSpPr>
        <p:spPr>
          <a:xfrm>
            <a:off x="5643563" y="4322286"/>
            <a:ext cx="2982242" cy="617171"/>
          </a:xfrm>
        </p:spPr>
        <p:txBody>
          <a:bodyPr/>
          <a:lstStyle/>
          <a:p>
            <a:r>
              <a:rPr kumimoji="1" lang="ja-JP" altLang="en-US" sz="3000" b="1">
                <a:solidFill>
                  <a:srgbClr val="00B0F0"/>
                </a:solidFill>
                <a:latin typeface="Apple Chancery" panose="03020702040506060504" pitchFamily="66" charset="-79"/>
                <a:cs typeface="Apple Chancery" panose="03020702040506060504" pitchFamily="66" charset="-79"/>
              </a:rPr>
              <a:t>（オケロック）</a:t>
            </a:r>
          </a:p>
        </p:txBody>
      </p:sp>
      <p:sp>
        <p:nvSpPr>
          <p:cNvPr id="3" name="字幕 2">
            <a:extLst>
              <a:ext uri="{FF2B5EF4-FFF2-40B4-BE49-F238E27FC236}">
                <a16:creationId xmlns:a16="http://schemas.microsoft.com/office/drawing/2014/main" id="{0F0DA73D-B8FA-3946-83BC-4AD6B85B3417}"/>
              </a:ext>
            </a:extLst>
          </p:cNvPr>
          <p:cNvSpPr>
            <a:spLocks noGrp="1"/>
          </p:cNvSpPr>
          <p:nvPr>
            <p:ph type="subTitle" idx="1"/>
          </p:nvPr>
        </p:nvSpPr>
        <p:spPr>
          <a:xfrm>
            <a:off x="11139502" y="5798742"/>
            <a:ext cx="657212" cy="650171"/>
          </a:xfrm>
        </p:spPr>
        <p:txBody>
          <a:bodyPr>
            <a:normAutofit/>
          </a:bodyPr>
          <a:lstStyle/>
          <a:p>
            <a:pPr algn="l"/>
            <a:r>
              <a:rPr kumimoji="1" lang="ja-JP" altLang="en-US" sz="3600" b="1">
                <a:solidFill>
                  <a:schemeClr val="tx1"/>
                </a:solidFill>
              </a:rPr>
              <a:t>終</a:t>
            </a:r>
            <a:endParaRPr kumimoji="1" lang="en-US" altLang="ja-JP" sz="3600" b="1" dirty="0">
              <a:solidFill>
                <a:schemeClr val="tx1"/>
              </a:solidFill>
            </a:endParaRPr>
          </a:p>
        </p:txBody>
      </p:sp>
      <p:pic>
        <p:nvPicPr>
          <p:cNvPr id="4" name="図 3">
            <a:extLst>
              <a:ext uri="{FF2B5EF4-FFF2-40B4-BE49-F238E27FC236}">
                <a16:creationId xmlns:a16="http://schemas.microsoft.com/office/drawing/2014/main" id="{209F0D89-56C2-4048-80C7-ABCC10DCCB27}"/>
              </a:ext>
            </a:extLst>
          </p:cNvPr>
          <p:cNvPicPr>
            <a:picLocks noChangeAspect="1"/>
          </p:cNvPicPr>
          <p:nvPr/>
        </p:nvPicPr>
        <p:blipFill>
          <a:blip r:embed="rId2">
            <a:duotone>
              <a:schemeClr val="accent1">
                <a:shade val="45000"/>
                <a:satMod val="135000"/>
              </a:schemeClr>
              <a:prstClr val="white"/>
            </a:duotone>
          </a:blip>
          <a:stretch>
            <a:fillRect/>
          </a:stretch>
        </p:blipFill>
        <p:spPr>
          <a:xfrm>
            <a:off x="1939255" y="2543184"/>
            <a:ext cx="5878491" cy="2197012"/>
          </a:xfrm>
          <a:prstGeom prst="rect">
            <a:avLst/>
          </a:prstGeom>
        </p:spPr>
      </p:pic>
      <p:sp>
        <p:nvSpPr>
          <p:cNvPr id="10" name="テキスト ボックス 9">
            <a:extLst>
              <a:ext uri="{FF2B5EF4-FFF2-40B4-BE49-F238E27FC236}">
                <a16:creationId xmlns:a16="http://schemas.microsoft.com/office/drawing/2014/main" id="{0C35AE2A-FA1A-E446-A3DC-FF3018FEBDFA}"/>
              </a:ext>
            </a:extLst>
          </p:cNvPr>
          <p:cNvSpPr txBox="1"/>
          <p:nvPr/>
        </p:nvSpPr>
        <p:spPr>
          <a:xfrm>
            <a:off x="1585911" y="1814518"/>
            <a:ext cx="5329237" cy="646331"/>
          </a:xfrm>
          <a:prstGeom prst="rect">
            <a:avLst/>
          </a:prstGeom>
          <a:noFill/>
        </p:spPr>
        <p:txBody>
          <a:bodyPr wrap="square" rtlCol="0">
            <a:spAutoFit/>
          </a:bodyPr>
          <a:lstStyle/>
          <a:p>
            <a:r>
              <a:rPr kumimoji="1" lang="ja-JP" altLang="en-US" sz="3600">
                <a:solidFill>
                  <a:schemeClr val="accent1"/>
                </a:solidFill>
              </a:rPr>
              <a:t>プロダクト成果発表</a:t>
            </a:r>
          </a:p>
        </p:txBody>
      </p:sp>
      <p:sp>
        <p:nvSpPr>
          <p:cNvPr id="6" name="テキスト ボックス 5">
            <a:extLst>
              <a:ext uri="{FF2B5EF4-FFF2-40B4-BE49-F238E27FC236}">
                <a16:creationId xmlns:a16="http://schemas.microsoft.com/office/drawing/2014/main" id="{363897D6-CEA4-184D-8722-51DA5FAAB8D9}"/>
              </a:ext>
            </a:extLst>
          </p:cNvPr>
          <p:cNvSpPr txBox="1"/>
          <p:nvPr/>
        </p:nvSpPr>
        <p:spPr>
          <a:xfrm>
            <a:off x="11139502" y="6269926"/>
            <a:ext cx="771079" cy="215444"/>
          </a:xfrm>
          <a:prstGeom prst="rect">
            <a:avLst/>
          </a:prstGeom>
          <a:noFill/>
        </p:spPr>
        <p:txBody>
          <a:bodyPr wrap="square" rtlCol="0">
            <a:spAutoFit/>
          </a:bodyPr>
          <a:lstStyle/>
          <a:p>
            <a:r>
              <a:rPr kumimoji="1" lang="ja-JP" altLang="en-US" sz="800"/>
              <a:t>制作・著作</a:t>
            </a:r>
            <a:endParaRPr kumimoji="1" lang="en-US" altLang="ja-JP" sz="800" dirty="0"/>
          </a:p>
        </p:txBody>
      </p:sp>
      <p:cxnSp>
        <p:nvCxnSpPr>
          <p:cNvPr id="12" name="直線コネクタ 11">
            <a:extLst>
              <a:ext uri="{FF2B5EF4-FFF2-40B4-BE49-F238E27FC236}">
                <a16:creationId xmlns:a16="http://schemas.microsoft.com/office/drawing/2014/main" id="{1E087B12-302D-554A-9788-B483BF30661A}"/>
              </a:ext>
            </a:extLst>
          </p:cNvPr>
          <p:cNvCxnSpPr/>
          <p:nvPr/>
        </p:nvCxnSpPr>
        <p:spPr>
          <a:xfrm>
            <a:off x="11160927" y="6415913"/>
            <a:ext cx="642938" cy="0"/>
          </a:xfrm>
          <a:prstGeom prst="line">
            <a:avLst/>
          </a:prstGeom>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324DA9F2-F3E8-574F-BE42-EAF4ED85F22B}"/>
              </a:ext>
            </a:extLst>
          </p:cNvPr>
          <p:cNvSpPr txBox="1"/>
          <p:nvPr/>
        </p:nvSpPr>
        <p:spPr>
          <a:xfrm>
            <a:off x="11192860" y="6415913"/>
            <a:ext cx="625279" cy="261610"/>
          </a:xfrm>
          <a:prstGeom prst="rect">
            <a:avLst/>
          </a:prstGeom>
          <a:noFill/>
        </p:spPr>
        <p:txBody>
          <a:bodyPr wrap="square" rtlCol="0">
            <a:spAutoFit/>
          </a:bodyPr>
          <a:lstStyle/>
          <a:p>
            <a:r>
              <a:rPr kumimoji="1" lang="en-US" altLang="ja-JP" sz="1100" b="1" dirty="0"/>
              <a:t>KKSTK</a:t>
            </a:r>
          </a:p>
        </p:txBody>
      </p:sp>
    </p:spTree>
    <p:extLst>
      <p:ext uri="{BB962C8B-B14F-4D97-AF65-F5344CB8AC3E}">
        <p14:creationId xmlns:p14="http://schemas.microsoft.com/office/powerpoint/2010/main" val="730184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D23DFE04-660E-E849-B53B-7EC23C89F248}"/>
              </a:ext>
            </a:extLst>
          </p:cNvPr>
          <p:cNvPicPr>
            <a:picLocks noChangeAspect="1"/>
          </p:cNvPicPr>
          <p:nvPr/>
        </p:nvPicPr>
        <p:blipFill>
          <a:blip r:embed="rId3"/>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16046"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cxnSp>
        <p:nvCxnSpPr>
          <p:cNvPr id="23" name="直線矢印コネクタ 22">
            <a:extLst>
              <a:ext uri="{FF2B5EF4-FFF2-40B4-BE49-F238E27FC236}">
                <a16:creationId xmlns:a16="http://schemas.microsoft.com/office/drawing/2014/main" id="{44A25FA2-9826-9144-AD35-D54A93117A04}"/>
              </a:ext>
            </a:extLst>
          </p:cNvPr>
          <p:cNvCxnSpPr/>
          <p:nvPr/>
        </p:nvCxnSpPr>
        <p:spPr>
          <a:xfrm>
            <a:off x="2675901" y="2551981"/>
            <a:ext cx="1454046" cy="1454046"/>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CB197FFC-0FCC-FA4F-B80B-32A5D0CB6555}"/>
              </a:ext>
            </a:extLst>
          </p:cNvPr>
          <p:cNvCxnSpPr/>
          <p:nvPr/>
        </p:nvCxnSpPr>
        <p:spPr>
          <a:xfrm>
            <a:off x="2675901" y="3650105"/>
            <a:ext cx="1454046" cy="1454046"/>
          </a:xfrm>
          <a:prstGeom prst="straightConnector1">
            <a:avLst/>
          </a:prstGeom>
          <a:ln w="127000">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10179E14-A664-4241-A617-3F1D04A1A36E}"/>
              </a:ext>
            </a:extLst>
          </p:cNvPr>
          <p:cNvCxnSpPr>
            <a:cxnSpLocks/>
          </p:cNvCxnSpPr>
          <p:nvPr/>
        </p:nvCxnSpPr>
        <p:spPr>
          <a:xfrm>
            <a:off x="5891625" y="5031325"/>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29" name="テキスト ボックス 28">
            <a:extLst>
              <a:ext uri="{FF2B5EF4-FFF2-40B4-BE49-F238E27FC236}">
                <a16:creationId xmlns:a16="http://schemas.microsoft.com/office/drawing/2014/main" id="{6E08E9AB-3EFE-F441-848F-1D78FF870F4B}"/>
              </a:ext>
            </a:extLst>
          </p:cNvPr>
          <p:cNvSpPr txBox="1"/>
          <p:nvPr/>
        </p:nvSpPr>
        <p:spPr>
          <a:xfrm>
            <a:off x="2808085" y="2978596"/>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自宅情報</a:t>
            </a:r>
            <a:endParaRPr lang="en-US" altLang="ja-JP" b="1" dirty="0"/>
          </a:p>
        </p:txBody>
      </p:sp>
      <p:sp>
        <p:nvSpPr>
          <p:cNvPr id="30" name="テキスト ボックス 29">
            <a:extLst>
              <a:ext uri="{FF2B5EF4-FFF2-40B4-BE49-F238E27FC236}">
                <a16:creationId xmlns:a16="http://schemas.microsoft.com/office/drawing/2014/main" id="{945EA100-6B37-A546-B6E0-08A303913CA6}"/>
              </a:ext>
            </a:extLst>
          </p:cNvPr>
          <p:cNvSpPr txBox="1"/>
          <p:nvPr/>
        </p:nvSpPr>
        <p:spPr>
          <a:xfrm>
            <a:off x="2733253" y="4264533"/>
            <a:ext cx="1453331"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照度・傾度</a:t>
            </a:r>
            <a:endParaRPr lang="en-US" altLang="ja-JP" b="1" dirty="0"/>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4800" b="1"/>
              <a:t>登録画面</a:t>
            </a:r>
          </a:p>
        </p:txBody>
      </p:sp>
      <p:cxnSp>
        <p:nvCxnSpPr>
          <p:cNvPr id="43" name="直線矢印コネクタ 42">
            <a:extLst>
              <a:ext uri="{FF2B5EF4-FFF2-40B4-BE49-F238E27FC236}">
                <a16:creationId xmlns:a16="http://schemas.microsoft.com/office/drawing/2014/main" id="{3834F017-7AF5-1740-A2C8-FD2F66CE410E}"/>
              </a:ext>
            </a:extLst>
          </p:cNvPr>
          <p:cNvCxnSpPr>
            <a:cxnSpLocks/>
          </p:cNvCxnSpPr>
          <p:nvPr/>
        </p:nvCxnSpPr>
        <p:spPr>
          <a:xfrm rot="-2700000">
            <a:off x="5421549" y="3375300"/>
            <a:ext cx="2300331" cy="0"/>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sp>
        <p:nvSpPr>
          <p:cNvPr id="44" name="テキスト ボックス 43">
            <a:extLst>
              <a:ext uri="{FF2B5EF4-FFF2-40B4-BE49-F238E27FC236}">
                <a16:creationId xmlns:a16="http://schemas.microsoft.com/office/drawing/2014/main" id="{033CBD3E-8C39-F746-92BB-ABF2E9A574C5}"/>
              </a:ext>
            </a:extLst>
          </p:cNvPr>
          <p:cNvSpPr txBox="1"/>
          <p:nvPr/>
        </p:nvSpPr>
        <p:spPr>
          <a:xfrm>
            <a:off x="6318661" y="4721351"/>
            <a:ext cx="1837791"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a:t>
            </a:r>
            <a:r>
              <a:rPr lang="en-US" altLang="ja-JP" b="1" dirty="0"/>
              <a:t>(</a:t>
            </a:r>
            <a:r>
              <a:rPr lang="ja-JP" altLang="en-US" b="1"/>
              <a:t>点灯</a:t>
            </a:r>
            <a:r>
              <a:rPr lang="en-US" altLang="ja-JP" b="1" dirty="0"/>
              <a:t>/</a:t>
            </a:r>
            <a:r>
              <a:rPr lang="ja-JP" altLang="en-US" b="1"/>
              <a:t>消灯</a:t>
            </a:r>
            <a:r>
              <a:rPr lang="en-US" altLang="ja-JP" b="1" dirty="0"/>
              <a:t>)</a:t>
            </a:r>
          </a:p>
          <a:p>
            <a:r>
              <a:rPr lang="ja-JP" altLang="en-US" b="1"/>
              <a:t>傾度</a:t>
            </a:r>
            <a:r>
              <a:rPr lang="en-US" altLang="ja-JP" b="1" dirty="0"/>
              <a:t>(</a:t>
            </a:r>
            <a:r>
              <a:rPr lang="ja-JP" altLang="en-US" b="1"/>
              <a:t>開</a:t>
            </a:r>
            <a:r>
              <a:rPr lang="en-US" altLang="ja-JP" b="1" dirty="0"/>
              <a:t>/</a:t>
            </a:r>
            <a:r>
              <a:rPr lang="ja-JP" altLang="en-US" b="1"/>
              <a:t>閉</a:t>
            </a:r>
            <a:r>
              <a:rPr lang="en-US" altLang="ja-JP" b="1" dirty="0"/>
              <a:t>)</a:t>
            </a:r>
          </a:p>
        </p:txBody>
      </p:sp>
      <p:pic>
        <p:nvPicPr>
          <p:cNvPr id="47" name="図 46">
            <a:hlinkClick r:id="rId4"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5"/>
          <a:stretch>
            <a:fillRect/>
          </a:stretch>
        </p:blipFill>
        <p:spPr>
          <a:xfrm>
            <a:off x="1132006" y="2032962"/>
            <a:ext cx="977900" cy="2260600"/>
          </a:xfrm>
          <a:prstGeom prst="rect">
            <a:avLst/>
          </a:prstGeom>
        </p:spPr>
      </p:pic>
      <p:pic>
        <p:nvPicPr>
          <p:cNvPr id="49" name="図 48">
            <a:hlinkClick r:id="rId6" action="ppaction://hlinksldjump"/>
            <a:extLst>
              <a:ext uri="{FF2B5EF4-FFF2-40B4-BE49-F238E27FC236}">
                <a16:creationId xmlns:a16="http://schemas.microsoft.com/office/drawing/2014/main" id="{138D14BE-83A7-C240-BDB4-DD15ADA2A91B}"/>
              </a:ext>
            </a:extLst>
          </p:cNvPr>
          <p:cNvPicPr>
            <a:picLocks noChangeAspect="1"/>
          </p:cNvPicPr>
          <p:nvPr/>
        </p:nvPicPr>
        <p:blipFill>
          <a:blip r:embed="rId7"/>
          <a:stretch>
            <a:fillRect/>
          </a:stretch>
        </p:blipFill>
        <p:spPr>
          <a:xfrm>
            <a:off x="4301337" y="4188590"/>
            <a:ext cx="1282700" cy="2260600"/>
          </a:xfrm>
          <a:prstGeom prst="rect">
            <a:avLst/>
          </a:prstGeom>
        </p:spPr>
      </p:pic>
      <p:pic>
        <p:nvPicPr>
          <p:cNvPr id="22" name="図 21">
            <a:hlinkClick r:id="rId8" action="ppaction://hlinksldjump"/>
            <a:extLst>
              <a:ext uri="{FF2B5EF4-FFF2-40B4-BE49-F238E27FC236}">
                <a16:creationId xmlns:a16="http://schemas.microsoft.com/office/drawing/2014/main" id="{F8232187-BA40-2547-92D1-5E2A689965CF}"/>
              </a:ext>
            </a:extLst>
          </p:cNvPr>
          <p:cNvPicPr>
            <a:picLocks noChangeAspect="1"/>
          </p:cNvPicPr>
          <p:nvPr/>
        </p:nvPicPr>
        <p:blipFill>
          <a:blip r:embed="rId9"/>
          <a:stretch>
            <a:fillRect/>
          </a:stretch>
        </p:blipFill>
        <p:spPr>
          <a:xfrm>
            <a:off x="7539514" y="1519817"/>
            <a:ext cx="1727200" cy="2286000"/>
          </a:xfrm>
          <a:prstGeom prst="rect">
            <a:avLst/>
          </a:prstGeom>
        </p:spPr>
      </p:pic>
      <p:sp>
        <p:nvSpPr>
          <p:cNvPr id="26" name="テキスト ボックス 25">
            <a:extLst>
              <a:ext uri="{FF2B5EF4-FFF2-40B4-BE49-F238E27FC236}">
                <a16:creationId xmlns:a16="http://schemas.microsoft.com/office/drawing/2014/main" id="{56A637A7-AE91-8D48-9888-31B6D69A27EC}"/>
              </a:ext>
            </a:extLst>
          </p:cNvPr>
          <p:cNvSpPr txBox="1"/>
          <p:nvPr/>
        </p:nvSpPr>
        <p:spPr>
          <a:xfrm>
            <a:off x="8610871"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sp>
        <p:nvSpPr>
          <p:cNvPr id="41" name="テキスト ボックス 40">
            <a:extLst>
              <a:ext uri="{FF2B5EF4-FFF2-40B4-BE49-F238E27FC236}">
                <a16:creationId xmlns:a16="http://schemas.microsoft.com/office/drawing/2014/main" id="{E2194782-0DFD-674B-AB57-C3003790C130}"/>
              </a:ext>
            </a:extLst>
          </p:cNvPr>
          <p:cNvSpPr txBox="1"/>
          <p:nvPr/>
        </p:nvSpPr>
        <p:spPr>
          <a:xfrm>
            <a:off x="5940940" y="3177376"/>
            <a:ext cx="1109075"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しきい値</a:t>
            </a:r>
            <a:endParaRPr lang="en-US" altLang="ja-JP" b="1" dirty="0"/>
          </a:p>
          <a:p>
            <a:r>
              <a:rPr lang="ja-JP" altLang="en-US" b="1"/>
              <a:t>自宅情報</a:t>
            </a:r>
            <a:endParaRPr lang="en-US" altLang="ja-JP" b="1" dirty="0"/>
          </a:p>
        </p:txBody>
      </p:sp>
      <p:pic>
        <p:nvPicPr>
          <p:cNvPr id="27" name="図 26">
            <a:extLst>
              <a:ext uri="{FF2B5EF4-FFF2-40B4-BE49-F238E27FC236}">
                <a16:creationId xmlns:a16="http://schemas.microsoft.com/office/drawing/2014/main" id="{22A56391-D47F-B440-BC10-A23F1CAC6766}"/>
              </a:ext>
            </a:extLst>
          </p:cNvPr>
          <p:cNvPicPr>
            <a:picLocks noChangeAspect="1"/>
          </p:cNvPicPr>
          <p:nvPr/>
        </p:nvPicPr>
        <p:blipFill>
          <a:blip r:embed="rId10"/>
          <a:stretch>
            <a:fillRect/>
          </a:stretch>
        </p:blipFill>
        <p:spPr>
          <a:xfrm>
            <a:off x="8651172" y="4460448"/>
            <a:ext cx="1282700" cy="1289050"/>
          </a:xfrm>
          <a:prstGeom prst="rect">
            <a:avLst/>
          </a:prstGeom>
        </p:spPr>
      </p:pic>
    </p:spTree>
    <p:extLst>
      <p:ext uri="{BB962C8B-B14F-4D97-AF65-F5344CB8AC3E}">
        <p14:creationId xmlns:p14="http://schemas.microsoft.com/office/powerpoint/2010/main" val="1834431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8A8B9C49-83C3-134C-8024-BB93F89D87B4}"/>
              </a:ext>
            </a:extLst>
          </p:cNvPr>
          <p:cNvPicPr>
            <a:picLocks noChangeAspect="1"/>
          </p:cNvPicPr>
          <p:nvPr/>
        </p:nvPicPr>
        <p:blipFill>
          <a:blip r:embed="rId2"/>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9577"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cxnSp>
        <p:nvCxnSpPr>
          <p:cNvPr id="23" name="直線矢印コネクタ 22">
            <a:extLst>
              <a:ext uri="{FF2B5EF4-FFF2-40B4-BE49-F238E27FC236}">
                <a16:creationId xmlns:a16="http://schemas.microsoft.com/office/drawing/2014/main" id="{44A25FA2-9826-9144-AD35-D54A93117A04}"/>
              </a:ext>
            </a:extLst>
          </p:cNvPr>
          <p:cNvCxnSpPr/>
          <p:nvPr/>
        </p:nvCxnSpPr>
        <p:spPr>
          <a:xfrm>
            <a:off x="2675901" y="2551981"/>
            <a:ext cx="1454046" cy="1454046"/>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CB197FFC-0FCC-FA4F-B80B-32A5D0CB6555}"/>
              </a:ext>
            </a:extLst>
          </p:cNvPr>
          <p:cNvCxnSpPr/>
          <p:nvPr/>
        </p:nvCxnSpPr>
        <p:spPr>
          <a:xfrm>
            <a:off x="2675901" y="3650105"/>
            <a:ext cx="1454046" cy="1454046"/>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10179E14-A664-4241-A617-3F1D04A1A36E}"/>
              </a:ext>
            </a:extLst>
          </p:cNvPr>
          <p:cNvCxnSpPr>
            <a:cxnSpLocks/>
          </p:cNvCxnSpPr>
          <p:nvPr/>
        </p:nvCxnSpPr>
        <p:spPr>
          <a:xfrm>
            <a:off x="5891625" y="5031325"/>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29" name="テキスト ボックス 28">
            <a:extLst>
              <a:ext uri="{FF2B5EF4-FFF2-40B4-BE49-F238E27FC236}">
                <a16:creationId xmlns:a16="http://schemas.microsoft.com/office/drawing/2014/main" id="{6E08E9AB-3EFE-F441-848F-1D78FF870F4B}"/>
              </a:ext>
            </a:extLst>
          </p:cNvPr>
          <p:cNvSpPr txBox="1"/>
          <p:nvPr/>
        </p:nvSpPr>
        <p:spPr>
          <a:xfrm>
            <a:off x="2808085" y="2978596"/>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位置情報</a:t>
            </a:r>
            <a:endParaRPr lang="en-US" altLang="ja-JP" b="1" dirty="0"/>
          </a:p>
        </p:txBody>
      </p:sp>
      <p:sp>
        <p:nvSpPr>
          <p:cNvPr id="30" name="テキスト ボックス 29">
            <a:extLst>
              <a:ext uri="{FF2B5EF4-FFF2-40B4-BE49-F238E27FC236}">
                <a16:creationId xmlns:a16="http://schemas.microsoft.com/office/drawing/2014/main" id="{945EA100-6B37-A546-B6E0-08A303913CA6}"/>
              </a:ext>
            </a:extLst>
          </p:cNvPr>
          <p:cNvSpPr txBox="1"/>
          <p:nvPr/>
        </p:nvSpPr>
        <p:spPr>
          <a:xfrm>
            <a:off x="2673619" y="4224778"/>
            <a:ext cx="1627718"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　　通知</a:t>
            </a:r>
            <a:endParaRPr lang="en-US" altLang="ja-JP" b="1" dirty="0"/>
          </a:p>
          <a:p>
            <a:r>
              <a:rPr lang="ja-JP" altLang="en-US" b="1"/>
              <a:t>アイコン変更</a:t>
            </a:r>
            <a:endParaRPr lang="en-US" altLang="ja-JP" b="1" dirty="0"/>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800" b="1"/>
              <a:t>メイン画面</a:t>
            </a:r>
          </a:p>
        </p:txBody>
      </p:sp>
      <p:sp>
        <p:nvSpPr>
          <p:cNvPr id="42" name="テキスト ボックス 41">
            <a:extLst>
              <a:ext uri="{FF2B5EF4-FFF2-40B4-BE49-F238E27FC236}">
                <a16:creationId xmlns:a16="http://schemas.microsoft.com/office/drawing/2014/main" id="{879B4007-2028-364C-AEF0-B44A78006B98}"/>
              </a:ext>
            </a:extLst>
          </p:cNvPr>
          <p:cNvSpPr txBox="1"/>
          <p:nvPr/>
        </p:nvSpPr>
        <p:spPr>
          <a:xfrm>
            <a:off x="8610871"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cxnSp>
        <p:nvCxnSpPr>
          <p:cNvPr id="43" name="直線矢印コネクタ 42">
            <a:extLst>
              <a:ext uri="{FF2B5EF4-FFF2-40B4-BE49-F238E27FC236}">
                <a16:creationId xmlns:a16="http://schemas.microsoft.com/office/drawing/2014/main" id="{3834F017-7AF5-1740-A2C8-FD2F66CE410E}"/>
              </a:ext>
            </a:extLst>
          </p:cNvPr>
          <p:cNvCxnSpPr>
            <a:cxnSpLocks/>
          </p:cNvCxnSpPr>
          <p:nvPr/>
        </p:nvCxnSpPr>
        <p:spPr>
          <a:xfrm rot="-2700000">
            <a:off x="5421549" y="3375300"/>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44" name="テキスト ボックス 43">
            <a:extLst>
              <a:ext uri="{FF2B5EF4-FFF2-40B4-BE49-F238E27FC236}">
                <a16:creationId xmlns:a16="http://schemas.microsoft.com/office/drawing/2014/main" id="{033CBD3E-8C39-F746-92BB-ABF2E9A574C5}"/>
              </a:ext>
            </a:extLst>
          </p:cNvPr>
          <p:cNvSpPr txBox="1"/>
          <p:nvPr/>
        </p:nvSpPr>
        <p:spPr>
          <a:xfrm>
            <a:off x="6549905" y="4871109"/>
            <a:ext cx="1327954"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照度・傾度</a:t>
            </a:r>
            <a:endParaRPr lang="en-US" altLang="ja-JP" b="1" dirty="0"/>
          </a:p>
        </p:txBody>
      </p:sp>
      <p:pic>
        <p:nvPicPr>
          <p:cNvPr id="47" name="図 46">
            <a:hlinkClick r:id="rId3"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4"/>
          <a:stretch>
            <a:fillRect/>
          </a:stretch>
        </p:blipFill>
        <p:spPr>
          <a:xfrm>
            <a:off x="1132006" y="2032962"/>
            <a:ext cx="977900" cy="2260600"/>
          </a:xfrm>
          <a:prstGeom prst="rect">
            <a:avLst/>
          </a:prstGeom>
        </p:spPr>
      </p:pic>
      <p:pic>
        <p:nvPicPr>
          <p:cNvPr id="49" name="図 48">
            <a:hlinkClick r:id="rId5" action="ppaction://hlinksldjump"/>
            <a:extLst>
              <a:ext uri="{FF2B5EF4-FFF2-40B4-BE49-F238E27FC236}">
                <a16:creationId xmlns:a16="http://schemas.microsoft.com/office/drawing/2014/main" id="{138D14BE-83A7-C240-BDB4-DD15ADA2A91B}"/>
              </a:ext>
            </a:extLst>
          </p:cNvPr>
          <p:cNvPicPr>
            <a:picLocks noChangeAspect="1"/>
          </p:cNvPicPr>
          <p:nvPr/>
        </p:nvPicPr>
        <p:blipFill>
          <a:blip r:embed="rId6"/>
          <a:stretch>
            <a:fillRect/>
          </a:stretch>
        </p:blipFill>
        <p:spPr>
          <a:xfrm>
            <a:off x="4301337" y="4188590"/>
            <a:ext cx="1282700" cy="2260600"/>
          </a:xfrm>
          <a:prstGeom prst="rect">
            <a:avLst/>
          </a:prstGeom>
        </p:spPr>
      </p:pic>
      <p:pic>
        <p:nvPicPr>
          <p:cNvPr id="56" name="図 55">
            <a:hlinkClick r:id="rId7" action="ppaction://hlinksldjump"/>
            <a:extLst>
              <a:ext uri="{FF2B5EF4-FFF2-40B4-BE49-F238E27FC236}">
                <a16:creationId xmlns:a16="http://schemas.microsoft.com/office/drawing/2014/main" id="{A3962CBF-2208-6D4B-A88A-5DBE2A61BB1D}"/>
              </a:ext>
            </a:extLst>
          </p:cNvPr>
          <p:cNvPicPr>
            <a:picLocks noChangeAspect="1"/>
          </p:cNvPicPr>
          <p:nvPr/>
        </p:nvPicPr>
        <p:blipFill>
          <a:blip r:embed="rId8"/>
          <a:stretch>
            <a:fillRect/>
          </a:stretch>
        </p:blipFill>
        <p:spPr>
          <a:xfrm>
            <a:off x="7539514" y="1519817"/>
            <a:ext cx="1727200" cy="2286000"/>
          </a:xfrm>
          <a:prstGeom prst="rect">
            <a:avLst/>
          </a:prstGeom>
        </p:spPr>
      </p:pic>
      <p:sp>
        <p:nvSpPr>
          <p:cNvPr id="41" name="テキスト ボックス 40">
            <a:extLst>
              <a:ext uri="{FF2B5EF4-FFF2-40B4-BE49-F238E27FC236}">
                <a16:creationId xmlns:a16="http://schemas.microsoft.com/office/drawing/2014/main" id="{E2194782-0DFD-674B-AB57-C3003790C130}"/>
              </a:ext>
            </a:extLst>
          </p:cNvPr>
          <p:cNvSpPr txBox="1"/>
          <p:nvPr/>
        </p:nvSpPr>
        <p:spPr>
          <a:xfrm>
            <a:off x="6099652" y="3138315"/>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登録情報</a:t>
            </a:r>
            <a:endParaRPr lang="en-US" altLang="ja-JP" b="1" dirty="0"/>
          </a:p>
        </p:txBody>
      </p:sp>
      <p:pic>
        <p:nvPicPr>
          <p:cNvPr id="22" name="図 21">
            <a:extLst>
              <a:ext uri="{FF2B5EF4-FFF2-40B4-BE49-F238E27FC236}">
                <a16:creationId xmlns:a16="http://schemas.microsoft.com/office/drawing/2014/main" id="{D8820836-4952-9D4E-8487-70AB8CAAC715}"/>
              </a:ext>
            </a:extLst>
          </p:cNvPr>
          <p:cNvPicPr>
            <a:picLocks noChangeAspect="1"/>
          </p:cNvPicPr>
          <p:nvPr/>
        </p:nvPicPr>
        <p:blipFill>
          <a:blip r:embed="rId9"/>
          <a:stretch>
            <a:fillRect/>
          </a:stretch>
        </p:blipFill>
        <p:spPr>
          <a:xfrm>
            <a:off x="8651172" y="4460448"/>
            <a:ext cx="1282700" cy="1289050"/>
          </a:xfrm>
          <a:prstGeom prst="rect">
            <a:avLst/>
          </a:prstGeom>
        </p:spPr>
      </p:pic>
    </p:spTree>
    <p:extLst>
      <p:ext uri="{BB962C8B-B14F-4D97-AF65-F5344CB8AC3E}">
        <p14:creationId xmlns:p14="http://schemas.microsoft.com/office/powerpoint/2010/main" val="212242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74600E2-FE17-B941-9826-CDBF53905A43}"/>
              </a:ext>
            </a:extLst>
          </p:cNvPr>
          <p:cNvSpPr>
            <a:spLocks noGrp="1"/>
          </p:cNvSpPr>
          <p:nvPr>
            <p:ph type="title"/>
          </p:nvPr>
        </p:nvSpPr>
        <p:spPr>
          <a:xfrm>
            <a:off x="677334" y="609600"/>
            <a:ext cx="7117368" cy="683941"/>
          </a:xfrm>
        </p:spPr>
        <p:txBody>
          <a:bodyPr>
            <a:normAutofit fontScale="90000"/>
          </a:bodyPr>
          <a:lstStyle/>
          <a:p>
            <a:r>
              <a:rPr lang="ja-JP" altLang="en-US"/>
              <a:t>都道府県別　窃盗犯検挙数</a:t>
            </a:r>
            <a:r>
              <a:rPr lang="en-US" altLang="ja-JP" dirty="0"/>
              <a:t>(</a:t>
            </a:r>
            <a:r>
              <a:rPr lang="ja-JP" altLang="en-US"/>
              <a:t>平成</a:t>
            </a:r>
            <a:r>
              <a:rPr lang="en-US" altLang="ja-JP" dirty="0"/>
              <a:t>29</a:t>
            </a:r>
            <a:r>
              <a:rPr lang="ja-JP" altLang="en-US"/>
              <a:t>年</a:t>
            </a:r>
            <a:r>
              <a:rPr lang="en-US" altLang="ja-JP" dirty="0"/>
              <a:t>)</a:t>
            </a:r>
            <a:endParaRPr lang="ja-JP" altLang="en-US"/>
          </a:p>
        </p:txBody>
      </p:sp>
      <p:sp>
        <p:nvSpPr>
          <p:cNvPr id="7" name="テキスト ボックス 6">
            <a:extLst>
              <a:ext uri="{FF2B5EF4-FFF2-40B4-BE49-F238E27FC236}">
                <a16:creationId xmlns:a16="http://schemas.microsoft.com/office/drawing/2014/main" id="{8C7120A0-A6B2-D944-B187-AD6311C2EE4C}"/>
              </a:ext>
            </a:extLst>
          </p:cNvPr>
          <p:cNvSpPr txBox="1"/>
          <p:nvPr/>
        </p:nvSpPr>
        <p:spPr>
          <a:xfrm>
            <a:off x="1460809" y="1494266"/>
            <a:ext cx="7449015" cy="3323987"/>
          </a:xfrm>
          <a:prstGeom prst="rect">
            <a:avLst/>
          </a:prstGeom>
          <a:noFill/>
        </p:spPr>
        <p:txBody>
          <a:bodyPr wrap="square" rtlCol="0">
            <a:spAutoFit/>
          </a:bodyPr>
          <a:lstStyle/>
          <a:p>
            <a:pPr>
              <a:lnSpc>
                <a:spcPct val="150000"/>
              </a:lnSpc>
            </a:pPr>
            <a:r>
              <a:rPr kumimoji="1" lang="ja-JP" altLang="en-US" sz="4800"/>
              <a:t>１位　東京都　</a:t>
            </a:r>
            <a:r>
              <a:rPr kumimoji="1" lang="en-US" altLang="ja-JP" sz="4800" dirty="0"/>
              <a:t>87,404</a:t>
            </a:r>
            <a:r>
              <a:rPr kumimoji="1" lang="ja-JP" altLang="en-US" sz="4800"/>
              <a:t>件</a:t>
            </a:r>
            <a:endParaRPr kumimoji="1" lang="en-US" altLang="ja-JP" sz="4800" dirty="0"/>
          </a:p>
          <a:p>
            <a:pPr>
              <a:lnSpc>
                <a:spcPct val="150000"/>
              </a:lnSpc>
            </a:pPr>
            <a:r>
              <a:rPr kumimoji="1" lang="ja-JP" altLang="en-US" sz="4800"/>
              <a:t>２位　大阪府　</a:t>
            </a:r>
            <a:r>
              <a:rPr kumimoji="1" lang="en-US" altLang="ja-JP" sz="4800" dirty="0"/>
              <a:t>82,644</a:t>
            </a:r>
            <a:r>
              <a:rPr kumimoji="1" lang="ja-JP" altLang="en-US" sz="4800"/>
              <a:t>件</a:t>
            </a:r>
            <a:endParaRPr kumimoji="1" lang="en-US" altLang="ja-JP" sz="4800" dirty="0"/>
          </a:p>
          <a:p>
            <a:pPr>
              <a:lnSpc>
                <a:spcPct val="150000"/>
              </a:lnSpc>
            </a:pPr>
            <a:r>
              <a:rPr kumimoji="1" lang="ja-JP" altLang="en-US" sz="4800" b="1">
                <a:solidFill>
                  <a:srgbClr val="FF0000"/>
                </a:solidFill>
              </a:rPr>
              <a:t>３位　埼玉県　</a:t>
            </a:r>
            <a:r>
              <a:rPr kumimoji="1" lang="en-US" altLang="ja-JP" sz="4800" b="1" dirty="0">
                <a:solidFill>
                  <a:srgbClr val="FF0000"/>
                </a:solidFill>
              </a:rPr>
              <a:t>47,120</a:t>
            </a:r>
            <a:r>
              <a:rPr kumimoji="1" lang="ja-JP" altLang="en-US" sz="4800" b="1">
                <a:solidFill>
                  <a:srgbClr val="FF0000"/>
                </a:solidFill>
              </a:rPr>
              <a:t>件</a:t>
            </a:r>
          </a:p>
        </p:txBody>
      </p:sp>
      <p:sp>
        <p:nvSpPr>
          <p:cNvPr id="9" name="正方形/長方形 8">
            <a:extLst>
              <a:ext uri="{FF2B5EF4-FFF2-40B4-BE49-F238E27FC236}">
                <a16:creationId xmlns:a16="http://schemas.microsoft.com/office/drawing/2014/main" id="{2738AAB0-F004-6547-9A9E-195187FEBE49}"/>
              </a:ext>
            </a:extLst>
          </p:cNvPr>
          <p:cNvSpPr/>
          <p:nvPr/>
        </p:nvSpPr>
        <p:spPr>
          <a:xfrm>
            <a:off x="1460810" y="5197398"/>
            <a:ext cx="7014118" cy="584775"/>
          </a:xfrm>
          <a:prstGeom prst="rect">
            <a:avLst/>
          </a:prstGeom>
        </p:spPr>
        <p:txBody>
          <a:bodyPr wrap="square">
            <a:spAutoFit/>
          </a:bodyPr>
          <a:lstStyle/>
          <a:p>
            <a:r>
              <a:rPr kumimoji="1" lang="ja-JP" altLang="en-US" sz="3200" b="1"/>
              <a:t>埼玉は日本で盗みが非常に多い県</a:t>
            </a:r>
            <a:r>
              <a:rPr kumimoji="1" lang="en-US" altLang="ja-JP" sz="3200" b="1" dirty="0"/>
              <a:t>…</a:t>
            </a:r>
            <a:r>
              <a:rPr kumimoji="1" lang="ja-JP" altLang="en-US" sz="3200" b="1"/>
              <a:t>。</a:t>
            </a:r>
          </a:p>
        </p:txBody>
      </p:sp>
      <p:sp>
        <p:nvSpPr>
          <p:cNvPr id="11" name="テキスト ボックス 10">
            <a:extLst>
              <a:ext uri="{FF2B5EF4-FFF2-40B4-BE49-F238E27FC236}">
                <a16:creationId xmlns:a16="http://schemas.microsoft.com/office/drawing/2014/main" id="{B3E3A3C5-C894-E44A-9B9B-AD4D30382B3C}"/>
              </a:ext>
            </a:extLst>
          </p:cNvPr>
          <p:cNvSpPr txBox="1"/>
          <p:nvPr/>
        </p:nvSpPr>
        <p:spPr>
          <a:xfrm>
            <a:off x="471806" y="6218665"/>
            <a:ext cx="9229755" cy="639336"/>
          </a:xfrm>
          <a:prstGeom prst="rect">
            <a:avLst/>
          </a:prstGeom>
        </p:spPr>
        <p:txBody>
          <a:bodyPr vert="horz" lIns="91440" tIns="45720" rIns="91440" bIns="45720" rtlCol="0">
            <a:normAutofit fontScale="92500" lnSpcReduction="10000"/>
          </a:bodyPr>
          <a:lstStyle/>
          <a:p>
            <a:pPr>
              <a:spcBef>
                <a:spcPts val="1000"/>
              </a:spcBef>
              <a:buClr>
                <a:schemeClr val="accent1"/>
              </a:buClr>
              <a:buSzPct val="80000"/>
            </a:pPr>
            <a:r>
              <a:rPr kumimoji="1" lang="ja-JP" altLang="en-US" sz="1600">
                <a:solidFill>
                  <a:schemeClr val="tx1">
                    <a:lumMod val="75000"/>
                    <a:lumOff val="25000"/>
                  </a:schemeClr>
                </a:solidFill>
              </a:rPr>
              <a:t>参照：「平成</a:t>
            </a:r>
            <a:r>
              <a:rPr kumimoji="1" lang="en-US" altLang="ja-JP" sz="1600" dirty="0">
                <a:solidFill>
                  <a:schemeClr val="tx1">
                    <a:lumMod val="75000"/>
                    <a:lumOff val="25000"/>
                  </a:schemeClr>
                </a:solidFill>
              </a:rPr>
              <a:t>30</a:t>
            </a:r>
            <a:r>
              <a:rPr kumimoji="1" lang="ja-JP" altLang="en-US" sz="1600">
                <a:solidFill>
                  <a:schemeClr val="tx1">
                    <a:lumMod val="75000"/>
                    <a:lumOff val="25000"/>
                  </a:schemeClr>
                </a:solidFill>
              </a:rPr>
              <a:t>年警察白書　統計資料　特</a:t>
            </a:r>
            <a:r>
              <a:rPr kumimoji="1" lang="en-US" altLang="ja-JP" sz="1600" dirty="0">
                <a:solidFill>
                  <a:schemeClr val="tx1">
                    <a:lumMod val="75000"/>
                    <a:lumOff val="25000"/>
                  </a:schemeClr>
                </a:solidFill>
              </a:rPr>
              <a:t>-1</a:t>
            </a:r>
            <a:r>
              <a:rPr kumimoji="1" lang="ja-JP" altLang="en-US" sz="1600">
                <a:solidFill>
                  <a:schemeClr val="tx1">
                    <a:lumMod val="75000"/>
                    <a:lumOff val="25000"/>
                  </a:schemeClr>
                </a:solidFill>
              </a:rPr>
              <a:t> 都道府県別刑法犯の認知数、検挙数、検挙率</a:t>
            </a:r>
            <a:r>
              <a:rPr kumimoji="1" lang="en-US" altLang="ja-JP" sz="1600" dirty="0">
                <a:solidFill>
                  <a:schemeClr val="tx1">
                    <a:lumMod val="75000"/>
                    <a:lumOff val="25000"/>
                  </a:schemeClr>
                </a:solidFill>
              </a:rPr>
              <a:t>(</a:t>
            </a:r>
            <a:r>
              <a:rPr kumimoji="1" lang="ja-JP" altLang="en-US" sz="1600">
                <a:solidFill>
                  <a:schemeClr val="tx1">
                    <a:lumMod val="75000"/>
                    <a:lumOff val="25000"/>
                  </a:schemeClr>
                </a:solidFill>
              </a:rPr>
              <a:t>平成</a:t>
            </a:r>
            <a:r>
              <a:rPr kumimoji="1" lang="en-US" altLang="ja-JP" sz="1600" dirty="0">
                <a:solidFill>
                  <a:schemeClr val="tx1">
                    <a:lumMod val="75000"/>
                    <a:lumOff val="25000"/>
                  </a:schemeClr>
                </a:solidFill>
              </a:rPr>
              <a:t>29</a:t>
            </a:r>
            <a:r>
              <a:rPr kumimoji="1" lang="ja-JP" altLang="en-US" sz="1600">
                <a:solidFill>
                  <a:schemeClr val="tx1">
                    <a:lumMod val="75000"/>
                    <a:lumOff val="25000"/>
                  </a:schemeClr>
                </a:solidFill>
              </a:rPr>
              <a:t>年</a:t>
            </a:r>
            <a:r>
              <a:rPr kumimoji="1" lang="en-US" altLang="ja-JP" sz="1600" dirty="0">
                <a:solidFill>
                  <a:schemeClr val="tx1">
                    <a:lumMod val="75000"/>
                    <a:lumOff val="25000"/>
                  </a:schemeClr>
                </a:solidFill>
              </a:rPr>
              <a:t>)</a:t>
            </a:r>
            <a:r>
              <a:rPr kumimoji="1" lang="ja-JP" altLang="en-US" sz="1600">
                <a:solidFill>
                  <a:schemeClr val="tx1">
                    <a:lumMod val="75000"/>
                    <a:lumOff val="25000"/>
                  </a:schemeClr>
                </a:solidFill>
              </a:rPr>
              <a:t>」</a:t>
            </a:r>
            <a:endParaRPr kumimoji="1" lang="en-US" altLang="ja-JP" sz="1600" dirty="0">
              <a:solidFill>
                <a:schemeClr val="tx1">
                  <a:lumMod val="75000"/>
                  <a:lumOff val="25000"/>
                </a:schemeClr>
              </a:solidFill>
            </a:endParaRPr>
          </a:p>
          <a:p>
            <a:pPr>
              <a:spcBef>
                <a:spcPts val="1000"/>
              </a:spcBef>
              <a:buClr>
                <a:schemeClr val="accent1"/>
              </a:buClr>
              <a:buSzPct val="80000"/>
            </a:pPr>
            <a:r>
              <a:rPr kumimoji="1" lang="en" altLang="ja-JP" sz="1600" dirty="0">
                <a:solidFill>
                  <a:schemeClr val="tx1">
                    <a:lumMod val="75000"/>
                    <a:lumOff val="25000"/>
                  </a:schemeClr>
                </a:solidFill>
              </a:rPr>
              <a:t>https://</a:t>
            </a:r>
            <a:r>
              <a:rPr kumimoji="1" lang="en" altLang="ja-JP" sz="1600" dirty="0" err="1">
                <a:solidFill>
                  <a:schemeClr val="tx1">
                    <a:lumMod val="75000"/>
                    <a:lumOff val="25000"/>
                  </a:schemeClr>
                </a:solidFill>
              </a:rPr>
              <a:t>www.npa.go.jp</a:t>
            </a:r>
            <a:r>
              <a:rPr kumimoji="1" lang="en" altLang="ja-JP" sz="1600" dirty="0">
                <a:solidFill>
                  <a:schemeClr val="tx1">
                    <a:lumMod val="75000"/>
                    <a:lumOff val="25000"/>
                  </a:schemeClr>
                </a:solidFill>
              </a:rPr>
              <a:t>/</a:t>
            </a:r>
            <a:r>
              <a:rPr kumimoji="1" lang="en" altLang="ja-JP" sz="1600" dirty="0" err="1">
                <a:solidFill>
                  <a:schemeClr val="tx1">
                    <a:lumMod val="75000"/>
                    <a:lumOff val="25000"/>
                  </a:schemeClr>
                </a:solidFill>
              </a:rPr>
              <a:t>hakusyo</a:t>
            </a:r>
            <a:r>
              <a:rPr kumimoji="1" lang="en" altLang="ja-JP" sz="1600" dirty="0">
                <a:solidFill>
                  <a:schemeClr val="tx1">
                    <a:lumMod val="75000"/>
                    <a:lumOff val="25000"/>
                  </a:schemeClr>
                </a:solidFill>
              </a:rPr>
              <a:t>/h30/</a:t>
            </a:r>
            <a:r>
              <a:rPr kumimoji="1" lang="en" altLang="ja-JP" sz="1600" dirty="0" err="1">
                <a:solidFill>
                  <a:schemeClr val="tx1">
                    <a:lumMod val="75000"/>
                    <a:lumOff val="25000"/>
                  </a:schemeClr>
                </a:solidFill>
              </a:rPr>
              <a:t>data.html</a:t>
            </a:r>
            <a:endParaRPr kumimoji="1" lang="en-US" altLang="ja-JP" sz="1600" dirty="0">
              <a:solidFill>
                <a:schemeClr val="tx1">
                  <a:lumMod val="75000"/>
                  <a:lumOff val="25000"/>
                </a:schemeClr>
              </a:solidFill>
            </a:endParaRPr>
          </a:p>
        </p:txBody>
      </p:sp>
    </p:spTree>
    <p:extLst>
      <p:ext uri="{BB962C8B-B14F-4D97-AF65-F5344CB8AC3E}">
        <p14:creationId xmlns:p14="http://schemas.microsoft.com/office/powerpoint/2010/main" val="512472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D23DFE04-660E-E849-B53B-7EC23C89F248}"/>
              </a:ext>
            </a:extLst>
          </p:cNvPr>
          <p:cNvPicPr>
            <a:picLocks noChangeAspect="1"/>
          </p:cNvPicPr>
          <p:nvPr/>
        </p:nvPicPr>
        <p:blipFill>
          <a:blip r:embed="rId2"/>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16046"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cxnSp>
        <p:nvCxnSpPr>
          <p:cNvPr id="23" name="直線矢印コネクタ 22">
            <a:extLst>
              <a:ext uri="{FF2B5EF4-FFF2-40B4-BE49-F238E27FC236}">
                <a16:creationId xmlns:a16="http://schemas.microsoft.com/office/drawing/2014/main" id="{44A25FA2-9826-9144-AD35-D54A93117A04}"/>
              </a:ext>
            </a:extLst>
          </p:cNvPr>
          <p:cNvCxnSpPr/>
          <p:nvPr/>
        </p:nvCxnSpPr>
        <p:spPr>
          <a:xfrm>
            <a:off x="2675901" y="2551981"/>
            <a:ext cx="1454046" cy="1454046"/>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CB197FFC-0FCC-FA4F-B80B-32A5D0CB6555}"/>
              </a:ext>
            </a:extLst>
          </p:cNvPr>
          <p:cNvCxnSpPr/>
          <p:nvPr/>
        </p:nvCxnSpPr>
        <p:spPr>
          <a:xfrm>
            <a:off x="2675901" y="3650105"/>
            <a:ext cx="1454046" cy="1454046"/>
          </a:xfrm>
          <a:prstGeom prst="straightConnector1">
            <a:avLst/>
          </a:prstGeom>
          <a:ln w="127000">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10179E14-A664-4241-A617-3F1D04A1A36E}"/>
              </a:ext>
            </a:extLst>
          </p:cNvPr>
          <p:cNvCxnSpPr>
            <a:cxnSpLocks/>
          </p:cNvCxnSpPr>
          <p:nvPr/>
        </p:nvCxnSpPr>
        <p:spPr>
          <a:xfrm>
            <a:off x="5891625" y="5031325"/>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29" name="テキスト ボックス 28">
            <a:extLst>
              <a:ext uri="{FF2B5EF4-FFF2-40B4-BE49-F238E27FC236}">
                <a16:creationId xmlns:a16="http://schemas.microsoft.com/office/drawing/2014/main" id="{6E08E9AB-3EFE-F441-848F-1D78FF870F4B}"/>
              </a:ext>
            </a:extLst>
          </p:cNvPr>
          <p:cNvSpPr txBox="1"/>
          <p:nvPr/>
        </p:nvSpPr>
        <p:spPr>
          <a:xfrm>
            <a:off x="2808085" y="2978596"/>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自宅情報</a:t>
            </a:r>
            <a:endParaRPr lang="en-US" altLang="ja-JP" b="1" dirty="0"/>
          </a:p>
        </p:txBody>
      </p:sp>
      <p:sp>
        <p:nvSpPr>
          <p:cNvPr id="30" name="テキスト ボックス 29">
            <a:extLst>
              <a:ext uri="{FF2B5EF4-FFF2-40B4-BE49-F238E27FC236}">
                <a16:creationId xmlns:a16="http://schemas.microsoft.com/office/drawing/2014/main" id="{945EA100-6B37-A546-B6E0-08A303913CA6}"/>
              </a:ext>
            </a:extLst>
          </p:cNvPr>
          <p:cNvSpPr txBox="1"/>
          <p:nvPr/>
        </p:nvSpPr>
        <p:spPr>
          <a:xfrm>
            <a:off x="2733253" y="4264533"/>
            <a:ext cx="1453331"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照度・傾度</a:t>
            </a:r>
            <a:endParaRPr lang="en-US" altLang="ja-JP" b="1" dirty="0"/>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4800" b="1"/>
              <a:t>登録画面</a:t>
            </a:r>
          </a:p>
        </p:txBody>
      </p:sp>
      <p:cxnSp>
        <p:nvCxnSpPr>
          <p:cNvPr id="43" name="直線矢印コネクタ 42">
            <a:extLst>
              <a:ext uri="{FF2B5EF4-FFF2-40B4-BE49-F238E27FC236}">
                <a16:creationId xmlns:a16="http://schemas.microsoft.com/office/drawing/2014/main" id="{3834F017-7AF5-1740-A2C8-FD2F66CE410E}"/>
              </a:ext>
            </a:extLst>
          </p:cNvPr>
          <p:cNvCxnSpPr>
            <a:cxnSpLocks/>
          </p:cNvCxnSpPr>
          <p:nvPr/>
        </p:nvCxnSpPr>
        <p:spPr>
          <a:xfrm rot="-2700000">
            <a:off x="5421549" y="3375300"/>
            <a:ext cx="2300331" cy="0"/>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sp>
        <p:nvSpPr>
          <p:cNvPr id="44" name="テキスト ボックス 43">
            <a:extLst>
              <a:ext uri="{FF2B5EF4-FFF2-40B4-BE49-F238E27FC236}">
                <a16:creationId xmlns:a16="http://schemas.microsoft.com/office/drawing/2014/main" id="{033CBD3E-8C39-F746-92BB-ABF2E9A574C5}"/>
              </a:ext>
            </a:extLst>
          </p:cNvPr>
          <p:cNvSpPr txBox="1"/>
          <p:nvPr/>
        </p:nvSpPr>
        <p:spPr>
          <a:xfrm>
            <a:off x="6318661" y="4721351"/>
            <a:ext cx="1837791"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a:t>
            </a:r>
            <a:r>
              <a:rPr lang="en-US" altLang="ja-JP" b="1" dirty="0"/>
              <a:t>(</a:t>
            </a:r>
            <a:r>
              <a:rPr lang="ja-JP" altLang="en-US" b="1"/>
              <a:t>点灯</a:t>
            </a:r>
            <a:r>
              <a:rPr lang="en-US" altLang="ja-JP" b="1" dirty="0"/>
              <a:t>/</a:t>
            </a:r>
            <a:r>
              <a:rPr lang="ja-JP" altLang="en-US" b="1"/>
              <a:t>消灯</a:t>
            </a:r>
            <a:r>
              <a:rPr lang="en-US" altLang="ja-JP" b="1" dirty="0"/>
              <a:t>)</a:t>
            </a:r>
          </a:p>
          <a:p>
            <a:r>
              <a:rPr lang="ja-JP" altLang="en-US" b="1"/>
              <a:t>傾度</a:t>
            </a:r>
            <a:r>
              <a:rPr lang="en-US" altLang="ja-JP" b="1" dirty="0"/>
              <a:t>(</a:t>
            </a:r>
            <a:r>
              <a:rPr lang="ja-JP" altLang="en-US" b="1"/>
              <a:t>開</a:t>
            </a:r>
            <a:r>
              <a:rPr lang="en-US" altLang="ja-JP" b="1" dirty="0"/>
              <a:t>/</a:t>
            </a:r>
            <a:r>
              <a:rPr lang="ja-JP" altLang="en-US" b="1"/>
              <a:t>閉</a:t>
            </a:r>
            <a:r>
              <a:rPr lang="en-US" altLang="ja-JP" b="1" dirty="0"/>
              <a:t>)</a:t>
            </a:r>
          </a:p>
        </p:txBody>
      </p:sp>
      <p:pic>
        <p:nvPicPr>
          <p:cNvPr id="47" name="図 46">
            <a:hlinkClick r:id="rId3"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4"/>
          <a:stretch>
            <a:fillRect/>
          </a:stretch>
        </p:blipFill>
        <p:spPr>
          <a:xfrm>
            <a:off x="1132006" y="2032962"/>
            <a:ext cx="977900" cy="2260600"/>
          </a:xfrm>
          <a:prstGeom prst="rect">
            <a:avLst/>
          </a:prstGeom>
        </p:spPr>
      </p:pic>
      <p:pic>
        <p:nvPicPr>
          <p:cNvPr id="49" name="図 48">
            <a:hlinkClick r:id="rId5" action="ppaction://hlinksldjump"/>
            <a:extLst>
              <a:ext uri="{FF2B5EF4-FFF2-40B4-BE49-F238E27FC236}">
                <a16:creationId xmlns:a16="http://schemas.microsoft.com/office/drawing/2014/main" id="{138D14BE-83A7-C240-BDB4-DD15ADA2A91B}"/>
              </a:ext>
            </a:extLst>
          </p:cNvPr>
          <p:cNvPicPr>
            <a:picLocks noChangeAspect="1"/>
          </p:cNvPicPr>
          <p:nvPr/>
        </p:nvPicPr>
        <p:blipFill>
          <a:blip r:embed="rId6"/>
          <a:stretch>
            <a:fillRect/>
          </a:stretch>
        </p:blipFill>
        <p:spPr>
          <a:xfrm>
            <a:off x="4301337" y="4188590"/>
            <a:ext cx="1282700" cy="2260600"/>
          </a:xfrm>
          <a:prstGeom prst="rect">
            <a:avLst/>
          </a:prstGeom>
        </p:spPr>
      </p:pic>
      <p:pic>
        <p:nvPicPr>
          <p:cNvPr id="22" name="図 21">
            <a:hlinkClick r:id="rId7" action="ppaction://hlinksldjump"/>
            <a:extLst>
              <a:ext uri="{FF2B5EF4-FFF2-40B4-BE49-F238E27FC236}">
                <a16:creationId xmlns:a16="http://schemas.microsoft.com/office/drawing/2014/main" id="{F8232187-BA40-2547-92D1-5E2A689965CF}"/>
              </a:ext>
            </a:extLst>
          </p:cNvPr>
          <p:cNvPicPr>
            <a:picLocks noChangeAspect="1"/>
          </p:cNvPicPr>
          <p:nvPr/>
        </p:nvPicPr>
        <p:blipFill>
          <a:blip r:embed="rId8"/>
          <a:stretch>
            <a:fillRect/>
          </a:stretch>
        </p:blipFill>
        <p:spPr>
          <a:xfrm>
            <a:off x="7539514" y="1519817"/>
            <a:ext cx="1727200" cy="2286000"/>
          </a:xfrm>
          <a:prstGeom prst="rect">
            <a:avLst/>
          </a:prstGeom>
        </p:spPr>
      </p:pic>
      <p:sp>
        <p:nvSpPr>
          <p:cNvPr id="26" name="テキスト ボックス 25">
            <a:extLst>
              <a:ext uri="{FF2B5EF4-FFF2-40B4-BE49-F238E27FC236}">
                <a16:creationId xmlns:a16="http://schemas.microsoft.com/office/drawing/2014/main" id="{56A637A7-AE91-8D48-9888-31B6D69A27EC}"/>
              </a:ext>
            </a:extLst>
          </p:cNvPr>
          <p:cNvSpPr txBox="1"/>
          <p:nvPr/>
        </p:nvSpPr>
        <p:spPr>
          <a:xfrm>
            <a:off x="8610871"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sp>
        <p:nvSpPr>
          <p:cNvPr id="41" name="テキスト ボックス 40">
            <a:extLst>
              <a:ext uri="{FF2B5EF4-FFF2-40B4-BE49-F238E27FC236}">
                <a16:creationId xmlns:a16="http://schemas.microsoft.com/office/drawing/2014/main" id="{E2194782-0DFD-674B-AB57-C3003790C130}"/>
              </a:ext>
            </a:extLst>
          </p:cNvPr>
          <p:cNvSpPr txBox="1"/>
          <p:nvPr/>
        </p:nvSpPr>
        <p:spPr>
          <a:xfrm>
            <a:off x="5940940" y="3177376"/>
            <a:ext cx="1109075"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しきい値</a:t>
            </a:r>
            <a:endParaRPr lang="en-US" altLang="ja-JP" b="1" dirty="0"/>
          </a:p>
          <a:p>
            <a:r>
              <a:rPr lang="ja-JP" altLang="en-US" b="1"/>
              <a:t>自宅情報</a:t>
            </a:r>
            <a:endParaRPr lang="en-US" altLang="ja-JP" b="1" dirty="0"/>
          </a:p>
        </p:txBody>
      </p:sp>
      <p:pic>
        <p:nvPicPr>
          <p:cNvPr id="27" name="図 26">
            <a:extLst>
              <a:ext uri="{FF2B5EF4-FFF2-40B4-BE49-F238E27FC236}">
                <a16:creationId xmlns:a16="http://schemas.microsoft.com/office/drawing/2014/main" id="{22A56391-D47F-B440-BC10-A23F1CAC6766}"/>
              </a:ext>
            </a:extLst>
          </p:cNvPr>
          <p:cNvPicPr>
            <a:picLocks noChangeAspect="1"/>
          </p:cNvPicPr>
          <p:nvPr/>
        </p:nvPicPr>
        <p:blipFill>
          <a:blip r:embed="rId9"/>
          <a:stretch>
            <a:fillRect/>
          </a:stretch>
        </p:blipFill>
        <p:spPr>
          <a:xfrm>
            <a:off x="8651172" y="4460448"/>
            <a:ext cx="1282700" cy="1289050"/>
          </a:xfrm>
          <a:prstGeom prst="rect">
            <a:avLst/>
          </a:prstGeom>
        </p:spPr>
      </p:pic>
    </p:spTree>
    <p:extLst>
      <p:ext uri="{BB962C8B-B14F-4D97-AF65-F5344CB8AC3E}">
        <p14:creationId xmlns:p14="http://schemas.microsoft.com/office/powerpoint/2010/main" val="126208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a:extLst>
              <a:ext uri="{FF2B5EF4-FFF2-40B4-BE49-F238E27FC236}">
                <a16:creationId xmlns:a16="http://schemas.microsoft.com/office/drawing/2014/main" id="{7F0439A8-96F7-6846-892D-7B3453C3221F}"/>
              </a:ext>
            </a:extLst>
          </p:cNvPr>
          <p:cNvPicPr>
            <a:picLocks noChangeAspect="1"/>
          </p:cNvPicPr>
          <p:nvPr/>
        </p:nvPicPr>
        <p:blipFill>
          <a:blip r:embed="rId3"/>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16046"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4800" b="1"/>
              <a:t>登録画面</a:t>
            </a:r>
          </a:p>
        </p:txBody>
      </p:sp>
      <p:sp>
        <p:nvSpPr>
          <p:cNvPr id="42" name="テキスト ボックス 41">
            <a:extLst>
              <a:ext uri="{FF2B5EF4-FFF2-40B4-BE49-F238E27FC236}">
                <a16:creationId xmlns:a16="http://schemas.microsoft.com/office/drawing/2014/main" id="{879B4007-2028-364C-AEF0-B44A78006B98}"/>
              </a:ext>
            </a:extLst>
          </p:cNvPr>
          <p:cNvSpPr txBox="1"/>
          <p:nvPr/>
        </p:nvSpPr>
        <p:spPr>
          <a:xfrm>
            <a:off x="8590694"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pic>
        <p:nvPicPr>
          <p:cNvPr id="47" name="図 46">
            <a:hlinkClick r:id="rId4"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5"/>
          <a:stretch>
            <a:fillRect/>
          </a:stretch>
        </p:blipFill>
        <p:spPr>
          <a:xfrm>
            <a:off x="1132006" y="2032962"/>
            <a:ext cx="977900" cy="2260600"/>
          </a:xfrm>
          <a:prstGeom prst="rect">
            <a:avLst/>
          </a:prstGeom>
        </p:spPr>
      </p:pic>
      <p:pic>
        <p:nvPicPr>
          <p:cNvPr id="19" name="図 18">
            <a:hlinkClick r:id="rId6" action="ppaction://hlinksldjump"/>
            <a:extLst>
              <a:ext uri="{FF2B5EF4-FFF2-40B4-BE49-F238E27FC236}">
                <a16:creationId xmlns:a16="http://schemas.microsoft.com/office/drawing/2014/main" id="{F4999368-CB59-3744-B523-83F4B2FAF8C9}"/>
              </a:ext>
            </a:extLst>
          </p:cNvPr>
          <p:cNvPicPr>
            <a:picLocks noChangeAspect="1"/>
          </p:cNvPicPr>
          <p:nvPr/>
        </p:nvPicPr>
        <p:blipFill>
          <a:blip r:embed="rId7"/>
          <a:stretch>
            <a:fillRect/>
          </a:stretch>
        </p:blipFill>
        <p:spPr>
          <a:xfrm>
            <a:off x="7590517" y="1426191"/>
            <a:ext cx="1727200" cy="2286000"/>
          </a:xfrm>
          <a:prstGeom prst="rect">
            <a:avLst/>
          </a:prstGeom>
        </p:spPr>
      </p:pic>
      <p:pic>
        <p:nvPicPr>
          <p:cNvPr id="22" name="図 21">
            <a:extLst>
              <a:ext uri="{FF2B5EF4-FFF2-40B4-BE49-F238E27FC236}">
                <a16:creationId xmlns:a16="http://schemas.microsoft.com/office/drawing/2014/main" id="{61FF0241-FD58-4A4A-BD79-A17E6D02ECC9}"/>
              </a:ext>
            </a:extLst>
          </p:cNvPr>
          <p:cNvPicPr>
            <a:picLocks noChangeAspect="1"/>
          </p:cNvPicPr>
          <p:nvPr/>
        </p:nvPicPr>
        <p:blipFill>
          <a:blip r:embed="rId8"/>
          <a:stretch>
            <a:fillRect/>
          </a:stretch>
        </p:blipFill>
        <p:spPr>
          <a:xfrm>
            <a:off x="4258193" y="4169540"/>
            <a:ext cx="1447800" cy="2298700"/>
          </a:xfrm>
          <a:prstGeom prst="rect">
            <a:avLst/>
          </a:prstGeom>
        </p:spPr>
      </p:pic>
      <p:grpSp>
        <p:nvGrpSpPr>
          <p:cNvPr id="26" name="グループ化 25">
            <a:extLst>
              <a:ext uri="{FF2B5EF4-FFF2-40B4-BE49-F238E27FC236}">
                <a16:creationId xmlns:a16="http://schemas.microsoft.com/office/drawing/2014/main" id="{E89AB94B-AC99-8B43-8106-8B4FCDC3C2AC}"/>
              </a:ext>
            </a:extLst>
          </p:cNvPr>
          <p:cNvGrpSpPr/>
          <p:nvPr/>
        </p:nvGrpSpPr>
        <p:grpSpPr>
          <a:xfrm>
            <a:off x="5760799" y="4577216"/>
            <a:ext cx="2576186" cy="789944"/>
            <a:chOff x="6105359" y="5795268"/>
            <a:chExt cx="2576186" cy="789944"/>
          </a:xfrm>
        </p:grpSpPr>
        <p:cxnSp>
          <p:nvCxnSpPr>
            <p:cNvPr id="27" name="直線矢印コネクタ 26">
              <a:extLst>
                <a:ext uri="{FF2B5EF4-FFF2-40B4-BE49-F238E27FC236}">
                  <a16:creationId xmlns:a16="http://schemas.microsoft.com/office/drawing/2014/main" id="{C48D15C0-6387-784F-87CA-CB79DA72E38B}"/>
                </a:ext>
              </a:extLst>
            </p:cNvPr>
            <p:cNvCxnSpPr>
              <a:cxnSpLocks/>
            </p:cNvCxnSpPr>
            <p:nvPr/>
          </p:nvCxnSpPr>
          <p:spPr>
            <a:xfrm flipV="1">
              <a:off x="6105359" y="6215880"/>
              <a:ext cx="2556307" cy="318052"/>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633AB167-437B-0E4F-BC9B-3EBE30763965}"/>
                </a:ext>
              </a:extLst>
            </p:cNvPr>
            <p:cNvCxnSpPr>
              <a:cxnSpLocks/>
            </p:cNvCxnSpPr>
            <p:nvPr/>
          </p:nvCxnSpPr>
          <p:spPr>
            <a:xfrm>
              <a:off x="6106531" y="5875187"/>
              <a:ext cx="2575014" cy="320814"/>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32" name="テキスト ボックス 31">
              <a:extLst>
                <a:ext uri="{FF2B5EF4-FFF2-40B4-BE49-F238E27FC236}">
                  <a16:creationId xmlns:a16="http://schemas.microsoft.com/office/drawing/2014/main" id="{75E8664E-7D6E-8C43-BCAC-86794F41F5D3}"/>
                </a:ext>
              </a:extLst>
            </p:cNvPr>
            <p:cNvSpPr txBox="1"/>
            <p:nvPr/>
          </p:nvSpPr>
          <p:spPr>
            <a:xfrm>
              <a:off x="6965807" y="5795268"/>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33" name="テキスト ボックス 32">
              <a:extLst>
                <a:ext uri="{FF2B5EF4-FFF2-40B4-BE49-F238E27FC236}">
                  <a16:creationId xmlns:a16="http://schemas.microsoft.com/office/drawing/2014/main" id="{129A9256-6D52-764D-8A25-2E4807A8C05D}"/>
                </a:ext>
              </a:extLst>
            </p:cNvPr>
            <p:cNvSpPr txBox="1"/>
            <p:nvPr/>
          </p:nvSpPr>
          <p:spPr>
            <a:xfrm>
              <a:off x="6965807" y="6215880"/>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grpSp>
        <p:nvGrpSpPr>
          <p:cNvPr id="34" name="グループ化 33">
            <a:extLst>
              <a:ext uri="{FF2B5EF4-FFF2-40B4-BE49-F238E27FC236}">
                <a16:creationId xmlns:a16="http://schemas.microsoft.com/office/drawing/2014/main" id="{481993EE-46C5-E843-9F36-B27F9CD46FE4}"/>
              </a:ext>
            </a:extLst>
          </p:cNvPr>
          <p:cNvGrpSpPr/>
          <p:nvPr/>
        </p:nvGrpSpPr>
        <p:grpSpPr>
          <a:xfrm>
            <a:off x="5367262" y="2562010"/>
            <a:ext cx="2254434" cy="1913059"/>
            <a:chOff x="5213576" y="2562929"/>
            <a:chExt cx="2254434" cy="1913059"/>
          </a:xfrm>
        </p:grpSpPr>
        <p:cxnSp>
          <p:nvCxnSpPr>
            <p:cNvPr id="35" name="直線矢印コネクタ 34">
              <a:extLst>
                <a:ext uri="{FF2B5EF4-FFF2-40B4-BE49-F238E27FC236}">
                  <a16:creationId xmlns:a16="http://schemas.microsoft.com/office/drawing/2014/main" id="{7331AA15-943C-824E-8E48-9F6C0F8FE27B}"/>
                </a:ext>
              </a:extLst>
            </p:cNvPr>
            <p:cNvCxnSpPr>
              <a:cxnSpLocks/>
            </p:cNvCxnSpPr>
            <p:nvPr/>
          </p:nvCxnSpPr>
          <p:spPr>
            <a:xfrm flipV="1">
              <a:off x="5621970" y="2562930"/>
              <a:ext cx="1846040" cy="1913058"/>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a:extLst>
                <a:ext uri="{FF2B5EF4-FFF2-40B4-BE49-F238E27FC236}">
                  <a16:creationId xmlns:a16="http://schemas.microsoft.com/office/drawing/2014/main" id="{645202CB-5636-8243-A420-BA52AF59BB7F}"/>
                </a:ext>
              </a:extLst>
            </p:cNvPr>
            <p:cNvCxnSpPr>
              <a:cxnSpLocks/>
            </p:cNvCxnSpPr>
            <p:nvPr/>
          </p:nvCxnSpPr>
          <p:spPr>
            <a:xfrm flipV="1">
              <a:off x="5213576" y="2562929"/>
              <a:ext cx="2254434" cy="1361494"/>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sp>
          <p:nvSpPr>
            <p:cNvPr id="37" name="テキスト ボックス 36">
              <a:extLst>
                <a:ext uri="{FF2B5EF4-FFF2-40B4-BE49-F238E27FC236}">
                  <a16:creationId xmlns:a16="http://schemas.microsoft.com/office/drawing/2014/main" id="{5D521A03-E7A9-8F48-9419-3B459AC66034}"/>
                </a:ext>
              </a:extLst>
            </p:cNvPr>
            <p:cNvSpPr txBox="1"/>
            <p:nvPr/>
          </p:nvSpPr>
          <p:spPr>
            <a:xfrm>
              <a:off x="5804452" y="3079547"/>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38" name="テキスト ボックス 37">
              <a:extLst>
                <a:ext uri="{FF2B5EF4-FFF2-40B4-BE49-F238E27FC236}">
                  <a16:creationId xmlns:a16="http://schemas.microsoft.com/office/drawing/2014/main" id="{B843A70F-49FF-6D42-9A83-4924F5F6E855}"/>
                </a:ext>
              </a:extLst>
            </p:cNvPr>
            <p:cNvSpPr txBox="1"/>
            <p:nvPr/>
          </p:nvSpPr>
          <p:spPr>
            <a:xfrm>
              <a:off x="6163784" y="3423655"/>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grpSp>
        <p:nvGrpSpPr>
          <p:cNvPr id="39" name="グループ化 38">
            <a:extLst>
              <a:ext uri="{FF2B5EF4-FFF2-40B4-BE49-F238E27FC236}">
                <a16:creationId xmlns:a16="http://schemas.microsoft.com/office/drawing/2014/main" id="{270AD419-CAAD-3B43-972A-91482F5FC80D}"/>
              </a:ext>
            </a:extLst>
          </p:cNvPr>
          <p:cNvGrpSpPr/>
          <p:nvPr/>
        </p:nvGrpSpPr>
        <p:grpSpPr>
          <a:xfrm>
            <a:off x="2673619" y="1831085"/>
            <a:ext cx="4935683" cy="1252431"/>
            <a:chOff x="1209408" y="3587308"/>
            <a:chExt cx="4935683" cy="1252431"/>
          </a:xfrm>
        </p:grpSpPr>
        <p:cxnSp>
          <p:nvCxnSpPr>
            <p:cNvPr id="45" name="直線矢印コネクタ 44">
              <a:extLst>
                <a:ext uri="{FF2B5EF4-FFF2-40B4-BE49-F238E27FC236}">
                  <a16:creationId xmlns:a16="http://schemas.microsoft.com/office/drawing/2014/main" id="{86FCDF81-AFFA-3B42-BA29-A68DEB6851DC}"/>
                </a:ext>
              </a:extLst>
            </p:cNvPr>
            <p:cNvCxnSpPr>
              <a:cxnSpLocks/>
            </p:cNvCxnSpPr>
            <p:nvPr/>
          </p:nvCxnSpPr>
          <p:spPr>
            <a:xfrm flipV="1">
              <a:off x="1305263" y="3587308"/>
              <a:ext cx="4839828" cy="795683"/>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a:extLst>
                <a:ext uri="{FF2B5EF4-FFF2-40B4-BE49-F238E27FC236}">
                  <a16:creationId xmlns:a16="http://schemas.microsoft.com/office/drawing/2014/main" id="{52C09E8F-67C7-FD41-93A9-6CD59AD94C40}"/>
                </a:ext>
              </a:extLst>
            </p:cNvPr>
            <p:cNvCxnSpPr>
              <a:cxnSpLocks/>
            </p:cNvCxnSpPr>
            <p:nvPr/>
          </p:nvCxnSpPr>
          <p:spPr>
            <a:xfrm flipV="1">
              <a:off x="1209408" y="3974118"/>
              <a:ext cx="4883252" cy="865621"/>
            </a:xfrm>
            <a:prstGeom prst="straightConnector1">
              <a:avLst/>
            </a:prstGeom>
            <a:ln w="127000">
              <a:headEnd type="triangle"/>
              <a:tailEnd type="triangle"/>
            </a:ln>
          </p:spPr>
          <p:style>
            <a:lnRef idx="2">
              <a:schemeClr val="accent5"/>
            </a:lnRef>
            <a:fillRef idx="0">
              <a:schemeClr val="accent5"/>
            </a:fillRef>
            <a:effectRef idx="1">
              <a:schemeClr val="accent5"/>
            </a:effectRef>
            <a:fontRef idx="minor">
              <a:schemeClr val="tx1"/>
            </a:fontRef>
          </p:style>
        </p:cxnSp>
        <p:sp>
          <p:nvSpPr>
            <p:cNvPr id="48" name="テキスト ボックス 47">
              <a:extLst>
                <a:ext uri="{FF2B5EF4-FFF2-40B4-BE49-F238E27FC236}">
                  <a16:creationId xmlns:a16="http://schemas.microsoft.com/office/drawing/2014/main" id="{DD853E42-FE27-BA4D-B4B4-D1FDC67BE765}"/>
                </a:ext>
              </a:extLst>
            </p:cNvPr>
            <p:cNvSpPr txBox="1"/>
            <p:nvPr/>
          </p:nvSpPr>
          <p:spPr>
            <a:xfrm>
              <a:off x="2889707" y="3874503"/>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自宅情報</a:t>
              </a:r>
              <a:endParaRPr lang="en-US" altLang="ja-JP" b="1" dirty="0"/>
            </a:p>
          </p:txBody>
        </p:sp>
        <p:sp>
          <p:nvSpPr>
            <p:cNvPr id="50" name="テキスト ボックス 49">
              <a:extLst>
                <a:ext uri="{FF2B5EF4-FFF2-40B4-BE49-F238E27FC236}">
                  <a16:creationId xmlns:a16="http://schemas.microsoft.com/office/drawing/2014/main" id="{29DBA277-D1F3-454A-8AB8-C8338F02ED7F}"/>
                </a:ext>
              </a:extLst>
            </p:cNvPr>
            <p:cNvSpPr txBox="1"/>
            <p:nvPr/>
          </p:nvSpPr>
          <p:spPr>
            <a:xfrm>
              <a:off x="2889707" y="4240405"/>
              <a:ext cx="1627718"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照度・傾度</a:t>
              </a:r>
              <a:endParaRPr lang="en-US" altLang="ja-JP" b="1" dirty="0"/>
            </a:p>
          </p:txBody>
        </p:sp>
      </p:grpSp>
      <p:pic>
        <p:nvPicPr>
          <p:cNvPr id="53" name="図 52">
            <a:extLst>
              <a:ext uri="{FF2B5EF4-FFF2-40B4-BE49-F238E27FC236}">
                <a16:creationId xmlns:a16="http://schemas.microsoft.com/office/drawing/2014/main" id="{DCBEF449-918A-8D4F-BC6B-AEAF5AF90D4D}"/>
              </a:ext>
            </a:extLst>
          </p:cNvPr>
          <p:cNvPicPr>
            <a:picLocks noChangeAspect="1"/>
          </p:cNvPicPr>
          <p:nvPr/>
        </p:nvPicPr>
        <p:blipFill>
          <a:blip r:embed="rId9"/>
          <a:stretch>
            <a:fillRect/>
          </a:stretch>
        </p:blipFill>
        <p:spPr>
          <a:xfrm>
            <a:off x="8651172" y="4460448"/>
            <a:ext cx="1282700" cy="1289050"/>
          </a:xfrm>
          <a:prstGeom prst="rect">
            <a:avLst/>
          </a:prstGeom>
        </p:spPr>
      </p:pic>
    </p:spTree>
    <p:extLst>
      <p:ext uri="{BB962C8B-B14F-4D97-AF65-F5344CB8AC3E}">
        <p14:creationId xmlns:p14="http://schemas.microsoft.com/office/powerpoint/2010/main" val="1879276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8A8B9C49-83C3-134C-8024-BB93F89D87B4}"/>
              </a:ext>
            </a:extLst>
          </p:cNvPr>
          <p:cNvPicPr>
            <a:picLocks noChangeAspect="1"/>
          </p:cNvPicPr>
          <p:nvPr/>
        </p:nvPicPr>
        <p:blipFill>
          <a:blip r:embed="rId2"/>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9577" y="0"/>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cxnSp>
        <p:nvCxnSpPr>
          <p:cNvPr id="23" name="直線矢印コネクタ 22">
            <a:extLst>
              <a:ext uri="{FF2B5EF4-FFF2-40B4-BE49-F238E27FC236}">
                <a16:creationId xmlns:a16="http://schemas.microsoft.com/office/drawing/2014/main" id="{44A25FA2-9826-9144-AD35-D54A93117A04}"/>
              </a:ext>
            </a:extLst>
          </p:cNvPr>
          <p:cNvCxnSpPr/>
          <p:nvPr/>
        </p:nvCxnSpPr>
        <p:spPr>
          <a:xfrm>
            <a:off x="2675901" y="2551981"/>
            <a:ext cx="1454046" cy="1454046"/>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CB197FFC-0FCC-FA4F-B80B-32A5D0CB6555}"/>
              </a:ext>
            </a:extLst>
          </p:cNvPr>
          <p:cNvCxnSpPr/>
          <p:nvPr/>
        </p:nvCxnSpPr>
        <p:spPr>
          <a:xfrm>
            <a:off x="2675901" y="3650105"/>
            <a:ext cx="1454046" cy="1454046"/>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10179E14-A664-4241-A617-3F1D04A1A36E}"/>
              </a:ext>
            </a:extLst>
          </p:cNvPr>
          <p:cNvCxnSpPr>
            <a:cxnSpLocks/>
          </p:cNvCxnSpPr>
          <p:nvPr/>
        </p:nvCxnSpPr>
        <p:spPr>
          <a:xfrm>
            <a:off x="5891625" y="5031325"/>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29" name="テキスト ボックス 28">
            <a:extLst>
              <a:ext uri="{FF2B5EF4-FFF2-40B4-BE49-F238E27FC236}">
                <a16:creationId xmlns:a16="http://schemas.microsoft.com/office/drawing/2014/main" id="{6E08E9AB-3EFE-F441-848F-1D78FF870F4B}"/>
              </a:ext>
            </a:extLst>
          </p:cNvPr>
          <p:cNvSpPr txBox="1"/>
          <p:nvPr/>
        </p:nvSpPr>
        <p:spPr>
          <a:xfrm>
            <a:off x="2808085" y="2978596"/>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位置情報</a:t>
            </a:r>
            <a:endParaRPr lang="en-US" altLang="ja-JP" b="1" dirty="0"/>
          </a:p>
        </p:txBody>
      </p:sp>
      <p:sp>
        <p:nvSpPr>
          <p:cNvPr id="30" name="テキスト ボックス 29">
            <a:extLst>
              <a:ext uri="{FF2B5EF4-FFF2-40B4-BE49-F238E27FC236}">
                <a16:creationId xmlns:a16="http://schemas.microsoft.com/office/drawing/2014/main" id="{945EA100-6B37-A546-B6E0-08A303913CA6}"/>
              </a:ext>
            </a:extLst>
          </p:cNvPr>
          <p:cNvSpPr txBox="1"/>
          <p:nvPr/>
        </p:nvSpPr>
        <p:spPr>
          <a:xfrm>
            <a:off x="2673619" y="4224778"/>
            <a:ext cx="1627718"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　　通知</a:t>
            </a:r>
            <a:endParaRPr lang="en-US" altLang="ja-JP" b="1" dirty="0"/>
          </a:p>
          <a:p>
            <a:r>
              <a:rPr lang="ja-JP" altLang="en-US" b="1"/>
              <a:t>アイコン変更</a:t>
            </a:r>
            <a:endParaRPr lang="en-US" altLang="ja-JP" b="1" dirty="0"/>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800" b="1"/>
              <a:t>メイン画面</a:t>
            </a:r>
          </a:p>
        </p:txBody>
      </p:sp>
      <p:sp>
        <p:nvSpPr>
          <p:cNvPr id="42" name="テキスト ボックス 41">
            <a:extLst>
              <a:ext uri="{FF2B5EF4-FFF2-40B4-BE49-F238E27FC236}">
                <a16:creationId xmlns:a16="http://schemas.microsoft.com/office/drawing/2014/main" id="{879B4007-2028-364C-AEF0-B44A78006B98}"/>
              </a:ext>
            </a:extLst>
          </p:cNvPr>
          <p:cNvSpPr txBox="1"/>
          <p:nvPr/>
        </p:nvSpPr>
        <p:spPr>
          <a:xfrm>
            <a:off x="8610871"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cxnSp>
        <p:nvCxnSpPr>
          <p:cNvPr id="43" name="直線矢印コネクタ 42">
            <a:extLst>
              <a:ext uri="{FF2B5EF4-FFF2-40B4-BE49-F238E27FC236}">
                <a16:creationId xmlns:a16="http://schemas.microsoft.com/office/drawing/2014/main" id="{3834F017-7AF5-1740-A2C8-FD2F66CE410E}"/>
              </a:ext>
            </a:extLst>
          </p:cNvPr>
          <p:cNvCxnSpPr>
            <a:cxnSpLocks/>
          </p:cNvCxnSpPr>
          <p:nvPr/>
        </p:nvCxnSpPr>
        <p:spPr>
          <a:xfrm rot="-2700000">
            <a:off x="5421549" y="3375300"/>
            <a:ext cx="2300331" cy="0"/>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44" name="テキスト ボックス 43">
            <a:extLst>
              <a:ext uri="{FF2B5EF4-FFF2-40B4-BE49-F238E27FC236}">
                <a16:creationId xmlns:a16="http://schemas.microsoft.com/office/drawing/2014/main" id="{033CBD3E-8C39-F746-92BB-ABF2E9A574C5}"/>
              </a:ext>
            </a:extLst>
          </p:cNvPr>
          <p:cNvSpPr txBox="1"/>
          <p:nvPr/>
        </p:nvSpPr>
        <p:spPr>
          <a:xfrm>
            <a:off x="6549905" y="4871109"/>
            <a:ext cx="1327954"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照度・傾度</a:t>
            </a:r>
            <a:endParaRPr lang="en-US" altLang="ja-JP" b="1" dirty="0"/>
          </a:p>
        </p:txBody>
      </p:sp>
      <p:pic>
        <p:nvPicPr>
          <p:cNvPr id="47" name="図 46">
            <a:hlinkClick r:id="rId3"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4"/>
          <a:stretch>
            <a:fillRect/>
          </a:stretch>
        </p:blipFill>
        <p:spPr>
          <a:xfrm>
            <a:off x="1132006" y="2032962"/>
            <a:ext cx="977900" cy="2260600"/>
          </a:xfrm>
          <a:prstGeom prst="rect">
            <a:avLst/>
          </a:prstGeom>
        </p:spPr>
      </p:pic>
      <p:pic>
        <p:nvPicPr>
          <p:cNvPr id="49" name="図 48">
            <a:hlinkClick r:id="rId5" action="ppaction://hlinksldjump"/>
            <a:extLst>
              <a:ext uri="{FF2B5EF4-FFF2-40B4-BE49-F238E27FC236}">
                <a16:creationId xmlns:a16="http://schemas.microsoft.com/office/drawing/2014/main" id="{138D14BE-83A7-C240-BDB4-DD15ADA2A91B}"/>
              </a:ext>
            </a:extLst>
          </p:cNvPr>
          <p:cNvPicPr>
            <a:picLocks noChangeAspect="1"/>
          </p:cNvPicPr>
          <p:nvPr/>
        </p:nvPicPr>
        <p:blipFill>
          <a:blip r:embed="rId6"/>
          <a:stretch>
            <a:fillRect/>
          </a:stretch>
        </p:blipFill>
        <p:spPr>
          <a:xfrm>
            <a:off x="4301337" y="4188590"/>
            <a:ext cx="1282700" cy="2260600"/>
          </a:xfrm>
          <a:prstGeom prst="rect">
            <a:avLst/>
          </a:prstGeom>
        </p:spPr>
      </p:pic>
      <p:pic>
        <p:nvPicPr>
          <p:cNvPr id="56" name="図 55">
            <a:hlinkClick r:id="rId7" action="ppaction://hlinksldjump"/>
            <a:extLst>
              <a:ext uri="{FF2B5EF4-FFF2-40B4-BE49-F238E27FC236}">
                <a16:creationId xmlns:a16="http://schemas.microsoft.com/office/drawing/2014/main" id="{A3962CBF-2208-6D4B-A88A-5DBE2A61BB1D}"/>
              </a:ext>
            </a:extLst>
          </p:cNvPr>
          <p:cNvPicPr>
            <a:picLocks noChangeAspect="1"/>
          </p:cNvPicPr>
          <p:nvPr/>
        </p:nvPicPr>
        <p:blipFill>
          <a:blip r:embed="rId8"/>
          <a:stretch>
            <a:fillRect/>
          </a:stretch>
        </p:blipFill>
        <p:spPr>
          <a:xfrm>
            <a:off x="7539514" y="1519817"/>
            <a:ext cx="1727200" cy="2286000"/>
          </a:xfrm>
          <a:prstGeom prst="rect">
            <a:avLst/>
          </a:prstGeom>
        </p:spPr>
      </p:pic>
      <p:sp>
        <p:nvSpPr>
          <p:cNvPr id="41" name="テキスト ボックス 40">
            <a:extLst>
              <a:ext uri="{FF2B5EF4-FFF2-40B4-BE49-F238E27FC236}">
                <a16:creationId xmlns:a16="http://schemas.microsoft.com/office/drawing/2014/main" id="{E2194782-0DFD-674B-AB57-C3003790C130}"/>
              </a:ext>
            </a:extLst>
          </p:cNvPr>
          <p:cNvSpPr txBox="1"/>
          <p:nvPr/>
        </p:nvSpPr>
        <p:spPr>
          <a:xfrm>
            <a:off x="6099652" y="3138315"/>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登録情報</a:t>
            </a:r>
            <a:endParaRPr lang="en-US" altLang="ja-JP" b="1" dirty="0"/>
          </a:p>
        </p:txBody>
      </p:sp>
      <p:pic>
        <p:nvPicPr>
          <p:cNvPr id="22" name="図 21">
            <a:extLst>
              <a:ext uri="{FF2B5EF4-FFF2-40B4-BE49-F238E27FC236}">
                <a16:creationId xmlns:a16="http://schemas.microsoft.com/office/drawing/2014/main" id="{D8820836-4952-9D4E-8487-70AB8CAAC715}"/>
              </a:ext>
            </a:extLst>
          </p:cNvPr>
          <p:cNvPicPr>
            <a:picLocks noChangeAspect="1"/>
          </p:cNvPicPr>
          <p:nvPr/>
        </p:nvPicPr>
        <p:blipFill>
          <a:blip r:embed="rId9"/>
          <a:stretch>
            <a:fillRect/>
          </a:stretch>
        </p:blipFill>
        <p:spPr>
          <a:xfrm>
            <a:off x="8651172" y="4460448"/>
            <a:ext cx="1282700" cy="1289050"/>
          </a:xfrm>
          <a:prstGeom prst="rect">
            <a:avLst/>
          </a:prstGeom>
        </p:spPr>
      </p:pic>
    </p:spTree>
    <p:extLst>
      <p:ext uri="{BB962C8B-B14F-4D97-AF65-F5344CB8AC3E}">
        <p14:creationId xmlns:p14="http://schemas.microsoft.com/office/powerpoint/2010/main" val="915182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89D5FB7-506B-E647-A91D-DC9A0EA6231D}"/>
              </a:ext>
            </a:extLst>
          </p:cNvPr>
          <p:cNvPicPr>
            <a:picLocks noChangeAspect="1"/>
          </p:cNvPicPr>
          <p:nvPr/>
        </p:nvPicPr>
        <p:blipFill>
          <a:blip r:embed="rId2"/>
          <a:stretch>
            <a:fillRect/>
          </a:stretch>
        </p:blipFill>
        <p:spPr>
          <a:xfrm>
            <a:off x="4348291" y="1153267"/>
            <a:ext cx="5058197" cy="5323421"/>
          </a:xfrm>
          <a:prstGeom prst="rect">
            <a:avLst/>
          </a:prstGeom>
        </p:spPr>
      </p:pic>
      <p:sp>
        <p:nvSpPr>
          <p:cNvPr id="40" name="正方形/長方形 39">
            <a:extLst>
              <a:ext uri="{FF2B5EF4-FFF2-40B4-BE49-F238E27FC236}">
                <a16:creationId xmlns:a16="http://schemas.microsoft.com/office/drawing/2014/main" id="{9AEC2A0D-9D34-BC49-AA5B-7C9B7AC7871E}"/>
              </a:ext>
            </a:extLst>
          </p:cNvPr>
          <p:cNvSpPr/>
          <p:nvPr/>
        </p:nvSpPr>
        <p:spPr>
          <a:xfrm>
            <a:off x="-5081" y="3834"/>
            <a:ext cx="12192000" cy="6858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レーム 19">
            <a:extLst>
              <a:ext uri="{FF2B5EF4-FFF2-40B4-BE49-F238E27FC236}">
                <a16:creationId xmlns:a16="http://schemas.microsoft.com/office/drawing/2014/main" id="{2F5BA34F-0CE7-0F47-9437-E72B21D57809}"/>
              </a:ext>
            </a:extLst>
          </p:cNvPr>
          <p:cNvSpPr/>
          <p:nvPr/>
        </p:nvSpPr>
        <p:spPr>
          <a:xfrm>
            <a:off x="3335469" y="1094282"/>
            <a:ext cx="7090347" cy="5426439"/>
          </a:xfrm>
          <a:prstGeom prst="frame">
            <a:avLst>
              <a:gd name="adj1" fmla="val 646"/>
            </a:avLst>
          </a:prstGeom>
          <a:solidFill>
            <a:schemeClr val="accent6">
              <a:lumMod val="75000"/>
            </a:schemeClr>
          </a:solidFill>
          <a:ln w="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47B9508-CE12-3241-80B9-1F77CD6305F1}"/>
              </a:ext>
            </a:extLst>
          </p:cNvPr>
          <p:cNvSpPr/>
          <p:nvPr/>
        </p:nvSpPr>
        <p:spPr>
          <a:xfrm>
            <a:off x="6139588" y="742013"/>
            <a:ext cx="148210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a:t>自宅</a:t>
            </a:r>
            <a:endParaRPr kumimoji="1" lang="ja-JP" altLang="en-US" sz="3200" b="1"/>
          </a:p>
        </p:txBody>
      </p:sp>
      <p:sp>
        <p:nvSpPr>
          <p:cNvPr id="31" name="正方形/長方形 30">
            <a:extLst>
              <a:ext uri="{FF2B5EF4-FFF2-40B4-BE49-F238E27FC236}">
                <a16:creationId xmlns:a16="http://schemas.microsoft.com/office/drawing/2014/main" id="{1C62D910-7376-6346-B2E7-967BC2BA40D4}"/>
              </a:ext>
            </a:extLst>
          </p:cNvPr>
          <p:cNvSpPr/>
          <p:nvPr/>
        </p:nvSpPr>
        <p:spPr>
          <a:xfrm>
            <a:off x="630851" y="335071"/>
            <a:ext cx="3383588" cy="7045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800" b="1"/>
              <a:t>メイン画面</a:t>
            </a:r>
          </a:p>
        </p:txBody>
      </p:sp>
      <p:pic>
        <p:nvPicPr>
          <p:cNvPr id="47" name="図 46">
            <a:hlinkClick r:id="rId3" action="ppaction://hlinksldjump"/>
            <a:extLst>
              <a:ext uri="{FF2B5EF4-FFF2-40B4-BE49-F238E27FC236}">
                <a16:creationId xmlns:a16="http://schemas.microsoft.com/office/drawing/2014/main" id="{97B09C08-96EA-F04B-AF61-EA9AE80B6490}"/>
              </a:ext>
            </a:extLst>
          </p:cNvPr>
          <p:cNvPicPr>
            <a:picLocks noChangeAspect="1"/>
          </p:cNvPicPr>
          <p:nvPr/>
        </p:nvPicPr>
        <p:blipFill>
          <a:blip r:embed="rId4"/>
          <a:stretch>
            <a:fillRect/>
          </a:stretch>
        </p:blipFill>
        <p:spPr>
          <a:xfrm>
            <a:off x="1132006" y="2032962"/>
            <a:ext cx="977900" cy="2260600"/>
          </a:xfrm>
          <a:prstGeom prst="rect">
            <a:avLst/>
          </a:prstGeom>
        </p:spPr>
      </p:pic>
      <p:grpSp>
        <p:nvGrpSpPr>
          <p:cNvPr id="81" name="グループ化 80">
            <a:extLst>
              <a:ext uri="{FF2B5EF4-FFF2-40B4-BE49-F238E27FC236}">
                <a16:creationId xmlns:a16="http://schemas.microsoft.com/office/drawing/2014/main" id="{5131DCA5-EE62-F944-95EB-B11CBC12405C}"/>
              </a:ext>
            </a:extLst>
          </p:cNvPr>
          <p:cNvGrpSpPr/>
          <p:nvPr/>
        </p:nvGrpSpPr>
        <p:grpSpPr>
          <a:xfrm>
            <a:off x="5760799" y="4577216"/>
            <a:ext cx="2576186" cy="789944"/>
            <a:chOff x="6105359" y="5795268"/>
            <a:chExt cx="2576186" cy="789944"/>
          </a:xfrm>
        </p:grpSpPr>
        <p:cxnSp>
          <p:nvCxnSpPr>
            <p:cNvPr id="72" name="直線矢印コネクタ 71">
              <a:extLst>
                <a:ext uri="{FF2B5EF4-FFF2-40B4-BE49-F238E27FC236}">
                  <a16:creationId xmlns:a16="http://schemas.microsoft.com/office/drawing/2014/main" id="{3CB6E0B0-05FE-C948-8511-AC780EB8B92A}"/>
                </a:ext>
              </a:extLst>
            </p:cNvPr>
            <p:cNvCxnSpPr>
              <a:cxnSpLocks/>
            </p:cNvCxnSpPr>
            <p:nvPr/>
          </p:nvCxnSpPr>
          <p:spPr>
            <a:xfrm flipV="1">
              <a:off x="6105359" y="6215880"/>
              <a:ext cx="2556307" cy="318052"/>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cxnSp>
          <p:nvCxnSpPr>
            <p:cNvPr id="73" name="直線矢印コネクタ 72">
              <a:extLst>
                <a:ext uri="{FF2B5EF4-FFF2-40B4-BE49-F238E27FC236}">
                  <a16:creationId xmlns:a16="http://schemas.microsoft.com/office/drawing/2014/main" id="{068DCB64-B392-F846-89B0-7C725ECEF4D2}"/>
                </a:ext>
              </a:extLst>
            </p:cNvPr>
            <p:cNvCxnSpPr>
              <a:cxnSpLocks/>
            </p:cNvCxnSpPr>
            <p:nvPr/>
          </p:nvCxnSpPr>
          <p:spPr>
            <a:xfrm>
              <a:off x="6106531" y="5875187"/>
              <a:ext cx="2575014" cy="320814"/>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74" name="テキスト ボックス 73">
              <a:extLst>
                <a:ext uri="{FF2B5EF4-FFF2-40B4-BE49-F238E27FC236}">
                  <a16:creationId xmlns:a16="http://schemas.microsoft.com/office/drawing/2014/main" id="{26CC8B13-C802-9D4B-B51E-A0A441F15FC4}"/>
                </a:ext>
              </a:extLst>
            </p:cNvPr>
            <p:cNvSpPr txBox="1"/>
            <p:nvPr/>
          </p:nvSpPr>
          <p:spPr>
            <a:xfrm>
              <a:off x="6965807" y="5795268"/>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75" name="テキスト ボックス 74">
              <a:extLst>
                <a:ext uri="{FF2B5EF4-FFF2-40B4-BE49-F238E27FC236}">
                  <a16:creationId xmlns:a16="http://schemas.microsoft.com/office/drawing/2014/main" id="{BE14B9DE-6E24-5D42-826C-0E645850C24A}"/>
                </a:ext>
              </a:extLst>
            </p:cNvPr>
            <p:cNvSpPr txBox="1"/>
            <p:nvPr/>
          </p:nvSpPr>
          <p:spPr>
            <a:xfrm>
              <a:off x="6965807" y="6215880"/>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pic>
        <p:nvPicPr>
          <p:cNvPr id="76" name="図 75">
            <a:hlinkClick r:id="rId5" action="ppaction://hlinksldjump"/>
            <a:extLst>
              <a:ext uri="{FF2B5EF4-FFF2-40B4-BE49-F238E27FC236}">
                <a16:creationId xmlns:a16="http://schemas.microsoft.com/office/drawing/2014/main" id="{20B43AD5-0F44-C24A-B1F7-D6E7382AEDB4}"/>
              </a:ext>
            </a:extLst>
          </p:cNvPr>
          <p:cNvPicPr>
            <a:picLocks noChangeAspect="1"/>
          </p:cNvPicPr>
          <p:nvPr/>
        </p:nvPicPr>
        <p:blipFill>
          <a:blip r:embed="rId6"/>
          <a:stretch>
            <a:fillRect/>
          </a:stretch>
        </p:blipFill>
        <p:spPr>
          <a:xfrm>
            <a:off x="7590517" y="1426191"/>
            <a:ext cx="1727200" cy="2286000"/>
          </a:xfrm>
          <a:prstGeom prst="rect">
            <a:avLst/>
          </a:prstGeom>
        </p:spPr>
      </p:pic>
      <p:grpSp>
        <p:nvGrpSpPr>
          <p:cNvPr id="97" name="グループ化 96">
            <a:extLst>
              <a:ext uri="{FF2B5EF4-FFF2-40B4-BE49-F238E27FC236}">
                <a16:creationId xmlns:a16="http://schemas.microsoft.com/office/drawing/2014/main" id="{8E5BA270-3D07-4F43-8813-EE8B652E7D9F}"/>
              </a:ext>
            </a:extLst>
          </p:cNvPr>
          <p:cNvGrpSpPr/>
          <p:nvPr/>
        </p:nvGrpSpPr>
        <p:grpSpPr>
          <a:xfrm>
            <a:off x="5367262" y="2562010"/>
            <a:ext cx="2254434" cy="1913059"/>
            <a:chOff x="5213576" y="2562929"/>
            <a:chExt cx="2254434" cy="1913059"/>
          </a:xfrm>
        </p:grpSpPr>
        <p:cxnSp>
          <p:nvCxnSpPr>
            <p:cNvPr id="85" name="直線矢印コネクタ 84">
              <a:extLst>
                <a:ext uri="{FF2B5EF4-FFF2-40B4-BE49-F238E27FC236}">
                  <a16:creationId xmlns:a16="http://schemas.microsoft.com/office/drawing/2014/main" id="{5244AE67-59C4-B642-B0F5-5A101E0C82C5}"/>
                </a:ext>
              </a:extLst>
            </p:cNvPr>
            <p:cNvCxnSpPr>
              <a:cxnSpLocks/>
            </p:cNvCxnSpPr>
            <p:nvPr/>
          </p:nvCxnSpPr>
          <p:spPr>
            <a:xfrm flipV="1">
              <a:off x="5621970" y="2562930"/>
              <a:ext cx="1846040" cy="1913058"/>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cxnSp>
          <p:nvCxnSpPr>
            <p:cNvPr id="86" name="直線矢印コネクタ 85">
              <a:extLst>
                <a:ext uri="{FF2B5EF4-FFF2-40B4-BE49-F238E27FC236}">
                  <a16:creationId xmlns:a16="http://schemas.microsoft.com/office/drawing/2014/main" id="{73E07EAD-ACEE-A04E-8387-49D00E90F42D}"/>
                </a:ext>
              </a:extLst>
            </p:cNvPr>
            <p:cNvCxnSpPr>
              <a:cxnSpLocks/>
            </p:cNvCxnSpPr>
            <p:nvPr/>
          </p:nvCxnSpPr>
          <p:spPr>
            <a:xfrm flipV="1">
              <a:off x="5213576" y="2562929"/>
              <a:ext cx="2254434" cy="1361494"/>
            </a:xfrm>
            <a:prstGeom prst="straightConnector1">
              <a:avLst/>
            </a:prstGeom>
            <a:ln w="127000">
              <a:headEnd type="none"/>
              <a:tailEnd type="triangle"/>
            </a:ln>
          </p:spPr>
          <p:style>
            <a:lnRef idx="2">
              <a:schemeClr val="accent5"/>
            </a:lnRef>
            <a:fillRef idx="0">
              <a:schemeClr val="accent5"/>
            </a:fillRef>
            <a:effectRef idx="1">
              <a:schemeClr val="accent5"/>
            </a:effectRef>
            <a:fontRef idx="minor">
              <a:schemeClr val="tx1"/>
            </a:fontRef>
          </p:style>
        </p:cxnSp>
        <p:sp>
          <p:nvSpPr>
            <p:cNvPr id="87" name="テキスト ボックス 86">
              <a:extLst>
                <a:ext uri="{FF2B5EF4-FFF2-40B4-BE49-F238E27FC236}">
                  <a16:creationId xmlns:a16="http://schemas.microsoft.com/office/drawing/2014/main" id="{1DE191CB-8256-1546-A6F5-3E0724DFE647}"/>
                </a:ext>
              </a:extLst>
            </p:cNvPr>
            <p:cNvSpPr txBox="1"/>
            <p:nvPr/>
          </p:nvSpPr>
          <p:spPr>
            <a:xfrm>
              <a:off x="5804452" y="3079547"/>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照度</a:t>
              </a:r>
              <a:endParaRPr lang="en-US" altLang="ja-JP" b="1" dirty="0"/>
            </a:p>
          </p:txBody>
        </p:sp>
        <p:sp>
          <p:nvSpPr>
            <p:cNvPr id="88" name="テキスト ボックス 87">
              <a:extLst>
                <a:ext uri="{FF2B5EF4-FFF2-40B4-BE49-F238E27FC236}">
                  <a16:creationId xmlns:a16="http://schemas.microsoft.com/office/drawing/2014/main" id="{9417E82D-3C8C-A444-9AB8-4823D4AADFCF}"/>
                </a:ext>
              </a:extLst>
            </p:cNvPr>
            <p:cNvSpPr txBox="1"/>
            <p:nvPr/>
          </p:nvSpPr>
          <p:spPr>
            <a:xfrm>
              <a:off x="6163784" y="3423655"/>
              <a:ext cx="767262"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pPr algn="ctr"/>
              <a:r>
                <a:rPr lang="ja-JP" altLang="en-US" b="1"/>
                <a:t>傾度</a:t>
              </a:r>
              <a:endParaRPr lang="en-US" altLang="ja-JP" b="1" dirty="0"/>
            </a:p>
          </p:txBody>
        </p:sp>
      </p:grpSp>
      <p:grpSp>
        <p:nvGrpSpPr>
          <p:cNvPr id="98" name="グループ化 97">
            <a:extLst>
              <a:ext uri="{FF2B5EF4-FFF2-40B4-BE49-F238E27FC236}">
                <a16:creationId xmlns:a16="http://schemas.microsoft.com/office/drawing/2014/main" id="{F847A84E-CD21-3845-8659-3BA48C7B5D8C}"/>
              </a:ext>
            </a:extLst>
          </p:cNvPr>
          <p:cNvGrpSpPr/>
          <p:nvPr/>
        </p:nvGrpSpPr>
        <p:grpSpPr>
          <a:xfrm>
            <a:off x="2673619" y="1831085"/>
            <a:ext cx="4935683" cy="1283801"/>
            <a:chOff x="1209408" y="3587308"/>
            <a:chExt cx="4935683" cy="1283801"/>
          </a:xfrm>
        </p:grpSpPr>
        <p:cxnSp>
          <p:nvCxnSpPr>
            <p:cNvPr id="99" name="直線矢印コネクタ 98">
              <a:extLst>
                <a:ext uri="{FF2B5EF4-FFF2-40B4-BE49-F238E27FC236}">
                  <a16:creationId xmlns:a16="http://schemas.microsoft.com/office/drawing/2014/main" id="{61175DEC-C7AF-224D-93B7-32353727FE1C}"/>
                </a:ext>
              </a:extLst>
            </p:cNvPr>
            <p:cNvCxnSpPr>
              <a:cxnSpLocks/>
            </p:cNvCxnSpPr>
            <p:nvPr/>
          </p:nvCxnSpPr>
          <p:spPr>
            <a:xfrm flipV="1">
              <a:off x="1305263" y="3587308"/>
              <a:ext cx="4839828" cy="795683"/>
            </a:xfrm>
            <a:prstGeom prst="straightConnector1">
              <a:avLst/>
            </a:prstGeom>
            <a:ln w="127000">
              <a:tailEnd type="triangle"/>
            </a:ln>
          </p:spPr>
          <p:style>
            <a:lnRef idx="2">
              <a:schemeClr val="accent5"/>
            </a:lnRef>
            <a:fillRef idx="0">
              <a:schemeClr val="accent5"/>
            </a:fillRef>
            <a:effectRef idx="1">
              <a:schemeClr val="accent5"/>
            </a:effectRef>
            <a:fontRef idx="minor">
              <a:schemeClr val="tx1"/>
            </a:fontRef>
          </p:style>
        </p:cxnSp>
        <p:cxnSp>
          <p:nvCxnSpPr>
            <p:cNvPr id="100" name="直線矢印コネクタ 99">
              <a:extLst>
                <a:ext uri="{FF2B5EF4-FFF2-40B4-BE49-F238E27FC236}">
                  <a16:creationId xmlns:a16="http://schemas.microsoft.com/office/drawing/2014/main" id="{D34F940A-F268-2144-84A8-438D32E24BA5}"/>
                </a:ext>
              </a:extLst>
            </p:cNvPr>
            <p:cNvCxnSpPr>
              <a:cxnSpLocks/>
            </p:cNvCxnSpPr>
            <p:nvPr/>
          </p:nvCxnSpPr>
          <p:spPr>
            <a:xfrm flipV="1">
              <a:off x="1209408" y="3974118"/>
              <a:ext cx="4883252" cy="865621"/>
            </a:xfrm>
            <a:prstGeom prst="straightConnector1">
              <a:avLst/>
            </a:prstGeom>
            <a:ln w="127000">
              <a:headEnd type="triangle"/>
              <a:tailEnd type="none"/>
            </a:ln>
          </p:spPr>
          <p:style>
            <a:lnRef idx="2">
              <a:schemeClr val="accent5"/>
            </a:lnRef>
            <a:fillRef idx="0">
              <a:schemeClr val="accent5"/>
            </a:fillRef>
            <a:effectRef idx="1">
              <a:schemeClr val="accent5"/>
            </a:effectRef>
            <a:fontRef idx="minor">
              <a:schemeClr val="tx1"/>
            </a:fontRef>
          </p:style>
        </p:cxnSp>
        <p:sp>
          <p:nvSpPr>
            <p:cNvPr id="101" name="テキスト ボックス 100">
              <a:extLst>
                <a:ext uri="{FF2B5EF4-FFF2-40B4-BE49-F238E27FC236}">
                  <a16:creationId xmlns:a16="http://schemas.microsoft.com/office/drawing/2014/main" id="{47B4DDDF-E756-9249-A8D0-42C4D669E060}"/>
                </a:ext>
              </a:extLst>
            </p:cNvPr>
            <p:cNvSpPr txBox="1"/>
            <p:nvPr/>
          </p:nvSpPr>
          <p:spPr>
            <a:xfrm>
              <a:off x="2889707" y="3874503"/>
              <a:ext cx="1109075" cy="369332"/>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位置情報</a:t>
              </a:r>
              <a:endParaRPr lang="en-US" altLang="ja-JP" b="1" dirty="0"/>
            </a:p>
          </p:txBody>
        </p:sp>
        <p:sp>
          <p:nvSpPr>
            <p:cNvPr id="102" name="テキスト ボックス 101">
              <a:extLst>
                <a:ext uri="{FF2B5EF4-FFF2-40B4-BE49-F238E27FC236}">
                  <a16:creationId xmlns:a16="http://schemas.microsoft.com/office/drawing/2014/main" id="{D8FA84D3-3BEB-A840-B4ED-D43B2C144EA5}"/>
                </a:ext>
              </a:extLst>
            </p:cNvPr>
            <p:cNvSpPr txBox="1"/>
            <p:nvPr/>
          </p:nvSpPr>
          <p:spPr>
            <a:xfrm>
              <a:off x="2673619" y="4224778"/>
              <a:ext cx="1627718" cy="646331"/>
            </a:xfrm>
            <a:prstGeom prst="rect">
              <a:avLst/>
            </a:prstGeom>
            <a:solidFill>
              <a:schemeClr val="bg1">
                <a:alpha val="80000"/>
              </a:schemeClr>
            </a:solidFill>
            <a:effectLst>
              <a:outerShdw sx="1000" sy="1000" algn="ctr" rotWithShape="0">
                <a:schemeClr val="bg1"/>
              </a:outerShdw>
            </a:effectLst>
          </p:spPr>
          <p:txBody>
            <a:bodyPr wrap="square" rtlCol="0">
              <a:spAutoFit/>
            </a:bodyPr>
            <a:lstStyle/>
            <a:p>
              <a:r>
                <a:rPr lang="ja-JP" altLang="en-US" b="1"/>
                <a:t>　　通知</a:t>
              </a:r>
              <a:endParaRPr lang="en-US" altLang="ja-JP" b="1" dirty="0"/>
            </a:p>
            <a:p>
              <a:r>
                <a:rPr lang="ja-JP" altLang="en-US" b="1"/>
                <a:t>アイコン変更</a:t>
              </a:r>
              <a:endParaRPr lang="en-US" altLang="ja-JP" b="1" dirty="0"/>
            </a:p>
          </p:txBody>
        </p:sp>
      </p:grpSp>
      <p:sp>
        <p:nvSpPr>
          <p:cNvPr id="38" name="テキスト ボックス 37">
            <a:extLst>
              <a:ext uri="{FF2B5EF4-FFF2-40B4-BE49-F238E27FC236}">
                <a16:creationId xmlns:a16="http://schemas.microsoft.com/office/drawing/2014/main" id="{5FFF8F0A-9341-CD4D-8158-27B826AB8D0B}"/>
              </a:ext>
            </a:extLst>
          </p:cNvPr>
          <p:cNvSpPr txBox="1"/>
          <p:nvPr/>
        </p:nvSpPr>
        <p:spPr>
          <a:xfrm>
            <a:off x="8590694" y="5763718"/>
            <a:ext cx="1454046" cy="461665"/>
          </a:xfrm>
          <a:prstGeom prst="rect">
            <a:avLst/>
          </a:prstGeom>
          <a:noFill/>
        </p:spPr>
        <p:txBody>
          <a:bodyPr wrap="square" rtlCol="0">
            <a:spAutoFit/>
          </a:bodyPr>
          <a:lstStyle/>
          <a:p>
            <a:r>
              <a:rPr lang="en-US" altLang="ja-JP" sz="2400" b="1" dirty="0" err="1"/>
              <a:t>Leafony</a:t>
            </a:r>
            <a:endParaRPr lang="en-US" altLang="ja-JP" sz="2400" b="1" dirty="0"/>
          </a:p>
        </p:txBody>
      </p:sp>
      <p:pic>
        <p:nvPicPr>
          <p:cNvPr id="39" name="図 38">
            <a:extLst>
              <a:ext uri="{FF2B5EF4-FFF2-40B4-BE49-F238E27FC236}">
                <a16:creationId xmlns:a16="http://schemas.microsoft.com/office/drawing/2014/main" id="{3D939E24-CBE4-6045-95D4-709E653798E1}"/>
              </a:ext>
            </a:extLst>
          </p:cNvPr>
          <p:cNvPicPr>
            <a:picLocks noChangeAspect="1"/>
          </p:cNvPicPr>
          <p:nvPr/>
        </p:nvPicPr>
        <p:blipFill>
          <a:blip r:embed="rId7"/>
          <a:stretch>
            <a:fillRect/>
          </a:stretch>
        </p:blipFill>
        <p:spPr>
          <a:xfrm>
            <a:off x="8651172" y="4460448"/>
            <a:ext cx="1282700" cy="1289050"/>
          </a:xfrm>
          <a:prstGeom prst="rect">
            <a:avLst/>
          </a:prstGeom>
        </p:spPr>
      </p:pic>
      <p:pic>
        <p:nvPicPr>
          <p:cNvPr id="45" name="図 44">
            <a:extLst>
              <a:ext uri="{FF2B5EF4-FFF2-40B4-BE49-F238E27FC236}">
                <a16:creationId xmlns:a16="http://schemas.microsoft.com/office/drawing/2014/main" id="{BD8FB10A-A8C8-F94F-9184-2D8035BC0793}"/>
              </a:ext>
            </a:extLst>
          </p:cNvPr>
          <p:cNvPicPr>
            <a:picLocks noChangeAspect="1"/>
          </p:cNvPicPr>
          <p:nvPr/>
        </p:nvPicPr>
        <p:blipFill>
          <a:blip r:embed="rId8"/>
          <a:stretch>
            <a:fillRect/>
          </a:stretch>
        </p:blipFill>
        <p:spPr>
          <a:xfrm>
            <a:off x="4258193" y="4169540"/>
            <a:ext cx="1447800" cy="2298700"/>
          </a:xfrm>
          <a:prstGeom prst="rect">
            <a:avLst/>
          </a:prstGeom>
        </p:spPr>
      </p:pic>
    </p:spTree>
    <p:extLst>
      <p:ext uri="{BB962C8B-B14F-4D97-AF65-F5344CB8AC3E}">
        <p14:creationId xmlns:p14="http://schemas.microsoft.com/office/powerpoint/2010/main" val="109147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D35E7-1873-F742-8AB5-B71FC483C8C7}"/>
              </a:ext>
            </a:extLst>
          </p:cNvPr>
          <p:cNvSpPr>
            <a:spLocks noGrp="1"/>
          </p:cNvSpPr>
          <p:nvPr>
            <p:ph type="title"/>
          </p:nvPr>
        </p:nvSpPr>
        <p:spPr>
          <a:xfrm>
            <a:off x="3595332" y="3017252"/>
            <a:ext cx="2340247" cy="993273"/>
          </a:xfrm>
        </p:spPr>
        <p:txBody>
          <a:bodyPr>
            <a:normAutofit/>
          </a:bodyPr>
          <a:lstStyle/>
          <a:p>
            <a:r>
              <a:rPr lang="ja-JP" altLang="en-US"/>
              <a:t>理想</a:t>
            </a:r>
            <a:r>
              <a:rPr kumimoji="1" lang="ja-JP" altLang="en-US"/>
              <a:t>登録</a:t>
            </a:r>
          </a:p>
        </p:txBody>
      </p:sp>
    </p:spTree>
    <p:extLst>
      <p:ext uri="{BB962C8B-B14F-4D97-AF65-F5344CB8AC3E}">
        <p14:creationId xmlns:p14="http://schemas.microsoft.com/office/powerpoint/2010/main" val="678321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16965" cy="830997"/>
          </a:xfrm>
          <a:prstGeom prst="rect">
            <a:avLst/>
          </a:prstGeom>
          <a:noFill/>
        </p:spPr>
        <p:txBody>
          <a:bodyPr wrap="square" rtlCol="0">
            <a:spAutoFit/>
          </a:bodyPr>
          <a:lstStyle/>
          <a:p>
            <a:r>
              <a:rPr kumimoji="1" lang="ja-JP" altLang="en-US" sz="4800" b="1"/>
              <a:t>端末</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292662"/>
          </a:xfrm>
          <a:prstGeom prst="rect">
            <a:avLst/>
          </a:prstGeom>
          <a:noFill/>
        </p:spPr>
        <p:txBody>
          <a:bodyPr wrap="square" rtlCol="0">
            <a:spAutoFit/>
          </a:bodyPr>
          <a:lstStyle/>
          <a:p>
            <a:r>
              <a:rPr kumimoji="1" lang="ja-JP" altLang="en-US" sz="2400" b="1"/>
              <a:t>他機器との連携</a:t>
            </a:r>
          </a:p>
          <a:p>
            <a:pPr marL="285750" indent="-285750">
              <a:buFont typeface="Arial" panose="020B0604020202020204" pitchFamily="34" charset="0"/>
              <a:buChar char="•"/>
            </a:pPr>
            <a:r>
              <a:rPr kumimoji="1" lang="ja-JP" altLang="en-US" b="1"/>
              <a:t>自宅の位置情報をサーバーに送信</a:t>
            </a:r>
            <a:endParaRPr kumimoji="1" lang="en-US" altLang="ja-JP" b="1" dirty="0"/>
          </a:p>
          <a:p>
            <a:pPr marL="285750" indent="-285750">
              <a:buFont typeface="Arial" panose="020B0604020202020204" pitchFamily="34" charset="0"/>
              <a:buChar char="•"/>
            </a:pPr>
            <a:r>
              <a:rPr kumimoji="1" lang="ja-JP" altLang="en-US" b="1"/>
              <a:t>鍵の開いた状態と閉めた状態、電気のついた状態と消した状態をそれぞれサーバーに送信ししきい値を確定する。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718232"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自宅の位置情報の取得</a:t>
            </a:r>
            <a:endParaRPr lang="en-US" altLang="ja-JP" b="1" dirty="0"/>
          </a:p>
          <a:p>
            <a:pPr marL="285750" indent="-285750">
              <a:buFont typeface="Arial" panose="020B0604020202020204" pitchFamily="34" charset="0"/>
              <a:buChar char="•"/>
            </a:pPr>
            <a:r>
              <a:rPr lang="en-US" altLang="ja-JP" b="1" dirty="0" err="1"/>
              <a:t>Leafony</a:t>
            </a:r>
            <a:r>
              <a:rPr lang="ja-JP" altLang="en-US" b="1"/>
              <a:t>の識別番号を取得し、しきい値を定める。</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318004" y="5672092"/>
            <a:ext cx="675860" cy="369332"/>
          </a:xfrm>
          <a:prstGeom prst="rect">
            <a:avLst/>
          </a:prstGeom>
          <a:noFill/>
        </p:spPr>
        <p:txBody>
          <a:bodyPr wrap="square" rtlCol="0">
            <a:spAutoFit/>
          </a:bodyPr>
          <a:lstStyle/>
          <a:p>
            <a:r>
              <a:rPr kumimoji="1" lang="ja-JP" altLang="en-US" b="1">
                <a:hlinkClick r:id="rId3" action="ppaction://hlinksldjump"/>
              </a:rPr>
              <a:t>戻る</a:t>
            </a:r>
            <a:endParaRPr kumimoji="1" lang="ja-JP" altLang="en-US" b="1"/>
          </a:p>
        </p:txBody>
      </p:sp>
      <p:grpSp>
        <p:nvGrpSpPr>
          <p:cNvPr id="18" name="グループ化 17">
            <a:extLst>
              <a:ext uri="{FF2B5EF4-FFF2-40B4-BE49-F238E27FC236}">
                <a16:creationId xmlns:a16="http://schemas.microsoft.com/office/drawing/2014/main" id="{EE0BC90F-23BD-D643-8F88-3C47246CCD1E}"/>
              </a:ext>
            </a:extLst>
          </p:cNvPr>
          <p:cNvGrpSpPr/>
          <p:nvPr/>
        </p:nvGrpSpPr>
        <p:grpSpPr>
          <a:xfrm>
            <a:off x="889218" y="584096"/>
            <a:ext cx="804397" cy="1654014"/>
            <a:chOff x="3764716" y="3952889"/>
            <a:chExt cx="804397" cy="1654014"/>
          </a:xfrm>
        </p:grpSpPr>
        <p:sp>
          <p:nvSpPr>
            <p:cNvPr id="19" name="角丸四角形 18">
              <a:extLst>
                <a:ext uri="{FF2B5EF4-FFF2-40B4-BE49-F238E27FC236}">
                  <a16:creationId xmlns:a16="http://schemas.microsoft.com/office/drawing/2014/main" id="{F383A1DE-EEC3-744A-A01F-5B76DA2FECF2}"/>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5B73FB2-F7B9-CA4B-9933-D54AC0C17A67}"/>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CE788A23-D65A-F046-80A8-96A5ADE96F0E}"/>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A48FE3D-9B72-A540-B5A5-AA41139F596D}"/>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79DBEE02-FC53-A54D-9D70-EF06A17E6B92}"/>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24D5AD69-9468-DA49-8E13-7FF1BF439EEA}"/>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9611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16965" cy="830997"/>
          </a:xfrm>
          <a:prstGeom prst="rect">
            <a:avLst/>
          </a:prstGeom>
          <a:noFill/>
        </p:spPr>
        <p:txBody>
          <a:bodyPr wrap="square" rtlCol="0">
            <a:spAutoFit/>
          </a:bodyPr>
          <a:lstStyle/>
          <a:p>
            <a:r>
              <a:rPr kumimoji="1" lang="ja-JP" altLang="en-US" sz="4800" b="1"/>
              <a:t>サーバ</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569660"/>
          </a:xfrm>
          <a:prstGeom prst="rect">
            <a:avLst/>
          </a:prstGeom>
          <a:noFill/>
        </p:spPr>
        <p:txBody>
          <a:bodyPr wrap="square" rtlCol="0">
            <a:spAutoFit/>
          </a:bodyPr>
          <a:lstStyle/>
          <a:p>
            <a:r>
              <a:rPr kumimoji="1" lang="ja-JP" altLang="en-US" sz="2400" b="1"/>
              <a:t>他機器との連携</a:t>
            </a:r>
          </a:p>
          <a:p>
            <a:pPr marL="285750" indent="-285750">
              <a:buFont typeface="Arial" panose="020B0604020202020204" pitchFamily="34" charset="0"/>
              <a:buChar char="•"/>
            </a:pPr>
            <a:r>
              <a:rPr kumimoji="1" lang="en-US" altLang="ja-JP" b="1" dirty="0" err="1"/>
              <a:t>Leafony</a:t>
            </a:r>
            <a:r>
              <a:rPr kumimoji="1" lang="ja-JP" altLang="en-US" b="1"/>
              <a:t>から照度・傾度の値を受け取る</a:t>
            </a:r>
            <a:endParaRPr kumimoji="1" lang="en-US" altLang="ja-JP" b="1" dirty="0"/>
          </a:p>
          <a:p>
            <a:pPr marL="285750" indent="-285750">
              <a:buFont typeface="Arial" panose="020B0604020202020204" pitchFamily="34" charset="0"/>
              <a:buChar char="•"/>
            </a:pPr>
            <a:r>
              <a:rPr kumimoji="1" lang="ja-JP" altLang="en-US" b="1"/>
              <a:t>端末から位置情報を受け取る</a:t>
            </a:r>
            <a:endParaRPr kumimoji="1" lang="en-US" altLang="ja-JP" b="1" dirty="0"/>
          </a:p>
          <a:p>
            <a:pPr marL="285750" indent="-285750">
              <a:buFont typeface="Arial" panose="020B0604020202020204" pitchFamily="34" charset="0"/>
              <a:buChar char="•"/>
            </a:pPr>
            <a:r>
              <a:rPr kumimoji="1" lang="en-US" altLang="ja-JP" b="1" dirty="0"/>
              <a:t>Database</a:t>
            </a:r>
            <a:r>
              <a:rPr kumimoji="1" lang="ja-JP" altLang="en-US" b="1"/>
              <a:t>にしきい値、</a:t>
            </a:r>
            <a:r>
              <a:rPr kumimoji="1" lang="en-US" altLang="ja-JP" b="1" dirty="0" err="1"/>
              <a:t>Leafony</a:t>
            </a:r>
            <a:r>
              <a:rPr kumimoji="1" lang="ja-JP" altLang="en-US" b="1"/>
              <a:t>の識別番号、自宅の位置情報を送信する。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6529352"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計算して電気、鍵のしきい値を求め</a:t>
            </a:r>
            <a:r>
              <a:rPr lang="en-US" altLang="ja-JP" b="1" dirty="0"/>
              <a:t>Database</a:t>
            </a:r>
            <a:r>
              <a:rPr lang="ja-JP" altLang="en-US" b="1"/>
              <a:t>に保存する。</a:t>
            </a:r>
            <a:endParaRPr lang="en-US" altLang="ja-JP" b="1" dirty="0"/>
          </a:p>
          <a:p>
            <a:pPr marL="285750" indent="-285750">
              <a:buFont typeface="Arial" panose="020B0604020202020204" pitchFamily="34" charset="0"/>
              <a:buChar char="•"/>
            </a:pPr>
            <a:r>
              <a:rPr lang="ja-JP" altLang="en-US" b="1"/>
              <a:t>位置情報を</a:t>
            </a:r>
            <a:r>
              <a:rPr lang="en-US" altLang="ja-JP" b="1" dirty="0"/>
              <a:t>Database</a:t>
            </a:r>
            <a:r>
              <a:rPr lang="ja-JP" altLang="en-US" b="1"/>
              <a:t>に保存する</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318004" y="5649790"/>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pic>
        <p:nvPicPr>
          <p:cNvPr id="7" name="図 6">
            <a:extLst>
              <a:ext uri="{FF2B5EF4-FFF2-40B4-BE49-F238E27FC236}">
                <a16:creationId xmlns:a16="http://schemas.microsoft.com/office/drawing/2014/main" id="{BF91BEFC-AFC2-AF4A-A16A-FC8907C96519}"/>
              </a:ext>
            </a:extLst>
          </p:cNvPr>
          <p:cNvPicPr>
            <a:picLocks noChangeAspect="1"/>
          </p:cNvPicPr>
          <p:nvPr/>
        </p:nvPicPr>
        <p:blipFill>
          <a:blip r:embed="rId3"/>
          <a:stretch>
            <a:fillRect/>
          </a:stretch>
        </p:blipFill>
        <p:spPr>
          <a:xfrm>
            <a:off x="801224" y="528845"/>
            <a:ext cx="923768" cy="1685471"/>
          </a:xfrm>
          <a:prstGeom prst="rect">
            <a:avLst/>
          </a:prstGeom>
        </p:spPr>
      </p:pic>
    </p:spTree>
    <p:extLst>
      <p:ext uri="{BB962C8B-B14F-4D97-AF65-F5344CB8AC3E}">
        <p14:creationId xmlns:p14="http://schemas.microsoft.com/office/powerpoint/2010/main" val="2314152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82752" cy="830997"/>
          </a:xfrm>
          <a:prstGeom prst="rect">
            <a:avLst/>
          </a:prstGeom>
          <a:noFill/>
        </p:spPr>
        <p:txBody>
          <a:bodyPr wrap="square" rtlCol="0">
            <a:spAutoFit/>
          </a:bodyPr>
          <a:lstStyle/>
          <a:p>
            <a:r>
              <a:rPr kumimoji="1" lang="en-US" altLang="ja-JP" sz="4800" b="1" dirty="0"/>
              <a:t>Database</a:t>
            </a:r>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015663"/>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保管されているユーザ</a:t>
            </a:r>
            <a:r>
              <a:rPr kumimoji="1" lang="en-US" altLang="ja-JP" b="1" dirty="0"/>
              <a:t>ID</a:t>
            </a:r>
            <a:r>
              <a:rPr kumimoji="1" lang="ja-JP" altLang="en-US" b="1"/>
              <a:t>や電気やとびらのしきい値をサーバから受信する。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089855"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しきい値を保管しサーバの負荷を軽くする。</a:t>
            </a:r>
          </a:p>
          <a:p>
            <a:pPr marL="285750" indent="-285750">
              <a:buFont typeface="Arial" panose="020B0604020202020204" pitchFamily="34" charset="0"/>
              <a:buChar char="•"/>
            </a:pPr>
            <a:r>
              <a:rPr lang="ja-JP" altLang="en-US" b="1"/>
              <a:t>複数ユーザの情報の管理</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273399" y="5649790"/>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7" name="グループ化 6">
            <a:extLst>
              <a:ext uri="{FF2B5EF4-FFF2-40B4-BE49-F238E27FC236}">
                <a16:creationId xmlns:a16="http://schemas.microsoft.com/office/drawing/2014/main" id="{71FA2AE1-42C0-7547-9B66-09C772D6D216}"/>
              </a:ext>
            </a:extLst>
          </p:cNvPr>
          <p:cNvGrpSpPr/>
          <p:nvPr/>
        </p:nvGrpSpPr>
        <p:grpSpPr>
          <a:xfrm>
            <a:off x="751642" y="596204"/>
            <a:ext cx="1033670" cy="1580499"/>
            <a:chOff x="5307495" y="4051854"/>
            <a:chExt cx="1033670" cy="1417955"/>
          </a:xfrm>
        </p:grpSpPr>
        <p:sp>
          <p:nvSpPr>
            <p:cNvPr id="8" name="円柱 7">
              <a:extLst>
                <a:ext uri="{FF2B5EF4-FFF2-40B4-BE49-F238E27FC236}">
                  <a16:creationId xmlns:a16="http://schemas.microsoft.com/office/drawing/2014/main" id="{13BBCD8F-8C3F-3344-BFF3-F4712D257470}"/>
                </a:ext>
              </a:extLst>
            </p:cNvPr>
            <p:cNvSpPr/>
            <p:nvPr/>
          </p:nvSpPr>
          <p:spPr>
            <a:xfrm>
              <a:off x="5307496" y="4929809"/>
              <a:ext cx="1033669" cy="540000"/>
            </a:xfrm>
            <a:prstGeom prst="can">
              <a:avLst/>
            </a:prstGeom>
            <a:gradFill flip="none" rotWithShape="1">
              <a:gsLst>
                <a:gs pos="1000">
                  <a:schemeClr val="bg2">
                    <a:lumMod val="75000"/>
                  </a:schemeClr>
                </a:gs>
                <a:gs pos="0">
                  <a:schemeClr val="accent1">
                    <a:lumMod val="45000"/>
                    <a:lumOff val="55000"/>
                  </a:schemeClr>
                </a:gs>
                <a:gs pos="35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B4AA9258-794E-F444-B9DF-D04C92F91A32}"/>
                </a:ext>
              </a:extLst>
            </p:cNvPr>
            <p:cNvSpPr/>
            <p:nvPr/>
          </p:nvSpPr>
          <p:spPr>
            <a:xfrm>
              <a:off x="5307495" y="4490832"/>
              <a:ext cx="1033669" cy="540000"/>
            </a:xfrm>
            <a:prstGeom prst="can">
              <a:avLst/>
            </a:prstGeom>
            <a:gradFill flip="none" rotWithShape="1">
              <a:gsLst>
                <a:gs pos="1000">
                  <a:schemeClr val="bg2">
                    <a:lumMod val="75000"/>
                  </a:schemeClr>
                </a:gs>
                <a:gs pos="0">
                  <a:schemeClr val="accent1">
                    <a:lumMod val="45000"/>
                    <a:lumOff val="55000"/>
                  </a:schemeClr>
                </a:gs>
                <a:gs pos="53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柱 9">
              <a:extLst>
                <a:ext uri="{FF2B5EF4-FFF2-40B4-BE49-F238E27FC236}">
                  <a16:creationId xmlns:a16="http://schemas.microsoft.com/office/drawing/2014/main" id="{C47DACA1-2B97-FE4D-AA72-9791FC84FEB0}"/>
                </a:ext>
              </a:extLst>
            </p:cNvPr>
            <p:cNvSpPr/>
            <p:nvPr/>
          </p:nvSpPr>
          <p:spPr>
            <a:xfrm>
              <a:off x="5307496" y="4051854"/>
              <a:ext cx="1033669" cy="540000"/>
            </a:xfrm>
            <a:prstGeom prst="can">
              <a:avLst/>
            </a:prstGeom>
            <a:gradFill flip="none" rotWithShape="1">
              <a:gsLst>
                <a:gs pos="1000">
                  <a:schemeClr val="bg2">
                    <a:lumMod val="75000"/>
                  </a:schemeClr>
                </a:gs>
                <a:gs pos="0">
                  <a:schemeClr val="accent1">
                    <a:lumMod val="45000"/>
                    <a:lumOff val="55000"/>
                  </a:schemeClr>
                </a:gs>
                <a:gs pos="68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40754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1EC41C-FCBA-D643-95A7-827C27DC4902}"/>
              </a:ext>
            </a:extLst>
          </p:cNvPr>
          <p:cNvSpPr txBox="1">
            <a:spLocks/>
          </p:cNvSpPr>
          <p:nvPr/>
        </p:nvSpPr>
        <p:spPr>
          <a:xfrm>
            <a:off x="3595332" y="3017252"/>
            <a:ext cx="2340247" cy="993273"/>
          </a:xfrm>
          <a:prstGeom prst="rect">
            <a:avLst/>
          </a:prstGeom>
        </p:spPr>
        <p:txBody>
          <a:bodyPr>
            <a:normAutofit fontScale="925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a:t>理想メイン</a:t>
            </a:r>
          </a:p>
        </p:txBody>
      </p:sp>
    </p:spTree>
    <p:extLst>
      <p:ext uri="{BB962C8B-B14F-4D97-AF65-F5344CB8AC3E}">
        <p14:creationId xmlns:p14="http://schemas.microsoft.com/office/powerpoint/2010/main" val="922876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9" y="1030159"/>
            <a:ext cx="1474280" cy="830997"/>
          </a:xfrm>
          <a:prstGeom prst="rect">
            <a:avLst/>
          </a:prstGeom>
          <a:noFill/>
        </p:spPr>
        <p:txBody>
          <a:bodyPr wrap="square" rtlCol="0">
            <a:spAutoFit/>
          </a:bodyPr>
          <a:lstStyle/>
          <a:p>
            <a:r>
              <a:rPr lang="ja-JP" altLang="en-US" sz="4800" b="1"/>
              <a:t>端末</a:t>
            </a:r>
            <a:endParaRPr kumimoji="1" lang="en-US" altLang="ja-JP" sz="4800" b="1" dirty="0"/>
          </a:p>
        </p:txBody>
      </p:sp>
      <p:grpSp>
        <p:nvGrpSpPr>
          <p:cNvPr id="14" name="グループ化 13">
            <a:extLst>
              <a:ext uri="{FF2B5EF4-FFF2-40B4-BE49-F238E27FC236}">
                <a16:creationId xmlns:a16="http://schemas.microsoft.com/office/drawing/2014/main" id="{96477D91-0193-5B4B-A77F-CBB9E0E0D9C3}"/>
              </a:ext>
            </a:extLst>
          </p:cNvPr>
          <p:cNvGrpSpPr/>
          <p:nvPr/>
        </p:nvGrpSpPr>
        <p:grpSpPr>
          <a:xfrm>
            <a:off x="928974" y="623852"/>
            <a:ext cx="804397" cy="1654014"/>
            <a:chOff x="928974" y="623852"/>
            <a:chExt cx="804397" cy="1654014"/>
          </a:xfrm>
        </p:grpSpPr>
        <p:sp>
          <p:nvSpPr>
            <p:cNvPr id="5" name="角丸四角形 4">
              <a:extLst>
                <a:ext uri="{FF2B5EF4-FFF2-40B4-BE49-F238E27FC236}">
                  <a16:creationId xmlns:a16="http://schemas.microsoft.com/office/drawing/2014/main" id="{0BD55757-B44C-954F-A2F9-866F739DBBEE}"/>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BB566E8-E5A0-C944-8739-BFF2E09060E0}"/>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58959779-9640-DA45-9E28-DEA387EC4681}"/>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A729A71-C25E-A447-90C9-BC973AF68A93}"/>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FBB44CB-420B-CE4A-824D-3E2273EABF55}"/>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7BB2E3-EE48-DA46-AE85-15A6B38F33DC}"/>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9" y="4204636"/>
            <a:ext cx="7758348" cy="738664"/>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現在の位置情報をサーバに送信</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6474849" cy="1569660"/>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電気、鍵の状況をアイコンを用いて画面で表示する。</a:t>
            </a:r>
            <a:endParaRPr lang="en-US" altLang="ja-JP" b="1" dirty="0"/>
          </a:p>
          <a:p>
            <a:pPr marL="285750" indent="-285750">
              <a:buFont typeface="Arial" panose="020B0604020202020204" pitchFamily="34" charset="0"/>
              <a:buChar char="•"/>
            </a:pPr>
            <a:r>
              <a:rPr lang="ja-JP" altLang="en-US" b="1"/>
              <a:t>通知機能で情報を伝える</a:t>
            </a:r>
            <a:endParaRPr lang="en-US" altLang="ja-JP" b="1" dirty="0"/>
          </a:p>
          <a:p>
            <a:r>
              <a:rPr lang="ja-JP" altLang="en-US" b="1"/>
              <a:t>　　例</a:t>
            </a:r>
            <a:r>
              <a:rPr lang="en-US" altLang="ja-JP" b="1" dirty="0"/>
              <a:t>)</a:t>
            </a:r>
            <a:r>
              <a:rPr lang="ja-JP" altLang="en-US" b="1"/>
              <a:t>誰もいない状況で電気がつけっ放しになっている時</a:t>
            </a:r>
            <a:endParaRPr lang="en-US" altLang="ja-JP" b="1" dirty="0"/>
          </a:p>
          <a:p>
            <a:r>
              <a:rPr lang="ja-JP" altLang="en-US" b="1"/>
              <a:t>　　　</a:t>
            </a:r>
            <a:r>
              <a:rPr lang="en-US" altLang="ja-JP" b="1" dirty="0"/>
              <a:t> </a:t>
            </a:r>
            <a:r>
              <a:rPr lang="ja-JP" altLang="en-US" b="1"/>
              <a:t>家にいてずっと鍵が開いたままだった時</a:t>
            </a:r>
            <a:endParaRPr lang="en-US" altLang="ja-JP" b="1" dirty="0"/>
          </a:p>
        </p:txBody>
      </p:sp>
      <p:sp>
        <p:nvSpPr>
          <p:cNvPr id="13" name="テキスト ボックス 12">
            <a:hlinkClick r:id="rId2" action="ppaction://hlinksldjump"/>
            <a:extLst>
              <a:ext uri="{FF2B5EF4-FFF2-40B4-BE49-F238E27FC236}">
                <a16:creationId xmlns:a16="http://schemas.microsoft.com/office/drawing/2014/main" id="{85FDCCC7-B86F-5F48-A98A-CA4B668269CE}"/>
              </a:ext>
            </a:extLst>
          </p:cNvPr>
          <p:cNvSpPr txBox="1"/>
          <p:nvPr/>
        </p:nvSpPr>
        <p:spPr>
          <a:xfrm>
            <a:off x="11340306" y="5627487"/>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spTree>
    <p:extLst>
      <p:ext uri="{BB962C8B-B14F-4D97-AF65-F5344CB8AC3E}">
        <p14:creationId xmlns:p14="http://schemas.microsoft.com/office/powerpoint/2010/main" val="352840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C8EE3E7-2DE0-764A-8D29-B5EAB8830FE4}"/>
              </a:ext>
            </a:extLst>
          </p:cNvPr>
          <p:cNvSpPr txBox="1"/>
          <p:nvPr/>
        </p:nvSpPr>
        <p:spPr>
          <a:xfrm>
            <a:off x="471806" y="6211598"/>
            <a:ext cx="7986393" cy="646402"/>
          </a:xfrm>
          <a:prstGeom prst="rect">
            <a:avLst/>
          </a:prstGeom>
        </p:spPr>
        <p:txBody>
          <a:bodyPr vert="horz" lIns="91440" tIns="45720" rIns="91440" bIns="45720" rtlCol="0">
            <a:normAutofit fontScale="85000" lnSpcReduction="10000"/>
          </a:bodyPr>
          <a:lstStyle/>
          <a:p>
            <a:pPr>
              <a:spcBef>
                <a:spcPts val="1000"/>
              </a:spcBef>
              <a:buClr>
                <a:schemeClr val="accent1"/>
              </a:buClr>
              <a:buSzPct val="80000"/>
            </a:pPr>
            <a:r>
              <a:rPr kumimoji="1" lang="ja-JP" altLang="en-US">
                <a:solidFill>
                  <a:schemeClr val="tx1">
                    <a:lumMod val="75000"/>
                    <a:lumOff val="25000"/>
                  </a:schemeClr>
                </a:solidFill>
              </a:rPr>
              <a:t>「平成</a:t>
            </a:r>
            <a:r>
              <a:rPr kumimoji="1" lang="en-US" altLang="ja-JP" dirty="0">
                <a:solidFill>
                  <a:schemeClr val="tx1">
                    <a:lumMod val="75000"/>
                    <a:lumOff val="25000"/>
                  </a:schemeClr>
                </a:solidFill>
              </a:rPr>
              <a:t>30</a:t>
            </a:r>
            <a:r>
              <a:rPr kumimoji="1" lang="ja-JP" altLang="en-US">
                <a:solidFill>
                  <a:schemeClr val="tx1">
                    <a:lumMod val="75000"/>
                    <a:lumOff val="25000"/>
                  </a:schemeClr>
                </a:solidFill>
              </a:rPr>
              <a:t>年中の住宅対象侵入窃盗の発生状況　警視庁」</a:t>
            </a:r>
            <a:endParaRPr kumimoji="1" lang="en-US" altLang="ja-JP" dirty="0">
              <a:solidFill>
                <a:schemeClr val="tx1">
                  <a:lumMod val="75000"/>
                  <a:lumOff val="25000"/>
                </a:schemeClr>
              </a:solidFill>
            </a:endParaRPr>
          </a:p>
          <a:p>
            <a:pPr>
              <a:spcBef>
                <a:spcPts val="1000"/>
              </a:spcBef>
              <a:buClr>
                <a:schemeClr val="accent1"/>
              </a:buClr>
              <a:buSzPct val="80000"/>
            </a:pPr>
            <a:r>
              <a:rPr kumimoji="1" lang="en-US" altLang="ja-JP" dirty="0">
                <a:solidFill>
                  <a:schemeClr val="tx1">
                    <a:lumMod val="75000"/>
                    <a:lumOff val="25000"/>
                  </a:schemeClr>
                </a:solidFill>
              </a:rPr>
              <a:t>https://</a:t>
            </a:r>
            <a:r>
              <a:rPr kumimoji="1" lang="en-US" altLang="ja-JP" dirty="0" err="1">
                <a:solidFill>
                  <a:schemeClr val="tx1">
                    <a:lumMod val="75000"/>
                    <a:lumOff val="25000"/>
                  </a:schemeClr>
                </a:solidFill>
              </a:rPr>
              <a:t>www.keishicho.metro.tokyo.jp</a:t>
            </a:r>
            <a:r>
              <a:rPr kumimoji="1" lang="en-US" altLang="ja-JP" dirty="0">
                <a:solidFill>
                  <a:schemeClr val="tx1">
                    <a:lumMod val="75000"/>
                    <a:lumOff val="25000"/>
                  </a:schemeClr>
                </a:solidFill>
              </a:rPr>
              <a:t>/</a:t>
            </a:r>
            <a:r>
              <a:rPr kumimoji="1" lang="en-US" altLang="ja-JP" dirty="0" err="1">
                <a:solidFill>
                  <a:schemeClr val="tx1">
                    <a:lumMod val="75000"/>
                    <a:lumOff val="25000"/>
                  </a:schemeClr>
                </a:solidFill>
              </a:rPr>
              <a:t>smph</a:t>
            </a:r>
            <a:r>
              <a:rPr kumimoji="1" lang="en-US" altLang="ja-JP" dirty="0">
                <a:solidFill>
                  <a:schemeClr val="tx1">
                    <a:lumMod val="75000"/>
                    <a:lumOff val="25000"/>
                  </a:schemeClr>
                </a:solidFill>
              </a:rPr>
              <a:t>/</a:t>
            </a:r>
            <a:r>
              <a:rPr kumimoji="1" lang="en-US" altLang="ja-JP" dirty="0" err="1">
                <a:solidFill>
                  <a:schemeClr val="tx1">
                    <a:lumMod val="75000"/>
                    <a:lumOff val="25000"/>
                  </a:schemeClr>
                </a:solidFill>
              </a:rPr>
              <a:t>kurashi</a:t>
            </a:r>
            <a:r>
              <a:rPr kumimoji="1" lang="en-US" altLang="ja-JP" dirty="0">
                <a:solidFill>
                  <a:schemeClr val="tx1">
                    <a:lumMod val="75000"/>
                    <a:lumOff val="25000"/>
                  </a:schemeClr>
                </a:solidFill>
              </a:rPr>
              <a:t>/</a:t>
            </a:r>
            <a:r>
              <a:rPr kumimoji="1" lang="en-US" altLang="ja-JP" dirty="0" err="1">
                <a:solidFill>
                  <a:schemeClr val="tx1">
                    <a:lumMod val="75000"/>
                    <a:lumOff val="25000"/>
                  </a:schemeClr>
                </a:solidFill>
              </a:rPr>
              <a:t>higai</a:t>
            </a:r>
            <a:r>
              <a:rPr kumimoji="1" lang="en-US" altLang="ja-JP" dirty="0">
                <a:solidFill>
                  <a:schemeClr val="tx1">
                    <a:lumMod val="75000"/>
                    <a:lumOff val="25000"/>
                  </a:schemeClr>
                </a:solidFill>
              </a:rPr>
              <a:t>/</a:t>
            </a:r>
            <a:r>
              <a:rPr kumimoji="1" lang="en-US" altLang="ja-JP" dirty="0" err="1">
                <a:solidFill>
                  <a:schemeClr val="tx1">
                    <a:lumMod val="75000"/>
                    <a:lumOff val="25000"/>
                  </a:schemeClr>
                </a:solidFill>
              </a:rPr>
              <a:t>akisu</a:t>
            </a:r>
            <a:r>
              <a:rPr kumimoji="1" lang="en-US" altLang="ja-JP" dirty="0">
                <a:solidFill>
                  <a:schemeClr val="tx1">
                    <a:lumMod val="75000"/>
                    <a:lumOff val="25000"/>
                  </a:schemeClr>
                </a:solidFill>
              </a:rPr>
              <a:t>/</a:t>
            </a:r>
            <a:r>
              <a:rPr kumimoji="1" lang="en-US" altLang="ja-JP" dirty="0" err="1">
                <a:solidFill>
                  <a:schemeClr val="tx1">
                    <a:lumMod val="75000"/>
                    <a:lumOff val="25000"/>
                  </a:schemeClr>
                </a:solidFill>
              </a:rPr>
              <a:t>ppiking_house.html</a:t>
            </a:r>
            <a:endParaRPr kumimoji="1" lang="en-US" altLang="ja-JP" dirty="0">
              <a:solidFill>
                <a:schemeClr val="tx1">
                  <a:lumMod val="75000"/>
                  <a:lumOff val="25000"/>
                </a:schemeClr>
              </a:solidFill>
            </a:endParaRPr>
          </a:p>
        </p:txBody>
      </p:sp>
      <p:pic>
        <p:nvPicPr>
          <p:cNvPr id="7" name="図 6">
            <a:extLst>
              <a:ext uri="{FF2B5EF4-FFF2-40B4-BE49-F238E27FC236}">
                <a16:creationId xmlns:a16="http://schemas.microsoft.com/office/drawing/2014/main" id="{392A9E3F-7BB7-DD48-B4B8-EDF4EDD97608}"/>
              </a:ext>
            </a:extLst>
          </p:cNvPr>
          <p:cNvPicPr>
            <a:picLocks noChangeAspect="1"/>
          </p:cNvPicPr>
          <p:nvPr/>
        </p:nvPicPr>
        <p:blipFill>
          <a:blip r:embed="rId3"/>
          <a:stretch>
            <a:fillRect/>
          </a:stretch>
        </p:blipFill>
        <p:spPr>
          <a:xfrm>
            <a:off x="471806" y="854184"/>
            <a:ext cx="10218258" cy="4799485"/>
          </a:xfrm>
          <a:prstGeom prst="rect">
            <a:avLst/>
          </a:prstGeom>
        </p:spPr>
      </p:pic>
    </p:spTree>
    <p:extLst>
      <p:ext uri="{BB962C8B-B14F-4D97-AF65-F5344CB8AC3E}">
        <p14:creationId xmlns:p14="http://schemas.microsoft.com/office/powerpoint/2010/main" val="62238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079061" cy="830997"/>
          </a:xfrm>
          <a:prstGeom prst="rect">
            <a:avLst/>
          </a:prstGeom>
          <a:noFill/>
        </p:spPr>
        <p:txBody>
          <a:bodyPr wrap="square" rtlCol="0">
            <a:spAutoFit/>
          </a:bodyPr>
          <a:lstStyle/>
          <a:p>
            <a:r>
              <a:rPr kumimoji="1" lang="ja-JP" altLang="en-US" sz="4800" b="1"/>
              <a:t>サーバ</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927638"/>
            <a:ext cx="7758348" cy="1846659"/>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en-US" altLang="ja-JP" b="1" dirty="0" err="1"/>
              <a:t>Leafony</a:t>
            </a:r>
            <a:r>
              <a:rPr kumimoji="1" lang="ja-JP" altLang="en-US" b="1"/>
              <a:t>から値を受け取る</a:t>
            </a:r>
            <a:r>
              <a:rPr kumimoji="1" lang="en-US" altLang="ja-JP" b="1" dirty="0"/>
              <a:t>.</a:t>
            </a:r>
          </a:p>
          <a:p>
            <a:pPr marL="285750" indent="-285750">
              <a:buFont typeface="Arial" panose="020B0604020202020204" pitchFamily="34" charset="0"/>
              <a:buChar char="•"/>
            </a:pPr>
            <a:r>
              <a:rPr kumimoji="1" lang="en-US" altLang="ja-JP" b="1" dirty="0"/>
              <a:t>Database</a:t>
            </a:r>
            <a:r>
              <a:rPr kumimoji="1" lang="ja-JP" altLang="en-US" b="1"/>
              <a:t>から登録情報を受け取る。</a:t>
            </a:r>
            <a:endParaRPr kumimoji="1" lang="en-US" altLang="ja-JP" b="1" dirty="0"/>
          </a:p>
          <a:p>
            <a:pPr marL="285750" indent="-285750">
              <a:buFont typeface="Arial" panose="020B0604020202020204" pitchFamily="34" charset="0"/>
              <a:buChar char="•"/>
            </a:pPr>
            <a:r>
              <a:rPr kumimoji="1" lang="ja-JP" altLang="en-US" b="1"/>
              <a:t>端末から位置情報を受け取る。</a:t>
            </a:r>
            <a:endParaRPr kumimoji="1" lang="en-US" altLang="ja-JP" b="1" dirty="0"/>
          </a:p>
          <a:p>
            <a:pPr marL="285750" indent="-285750">
              <a:buFont typeface="Arial" panose="020B0604020202020204" pitchFamily="34" charset="0"/>
              <a:buChar char="•"/>
            </a:pPr>
            <a:r>
              <a:rPr kumimoji="1" lang="ja-JP" altLang="en-US" b="1"/>
              <a:t>電気、鍵の状態が変化した時や通知が必要になった時、端末に情報を送信する。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8888972" cy="1292662"/>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en-US" altLang="ja-JP" b="1" dirty="0" err="1"/>
              <a:t>Leafony</a:t>
            </a:r>
            <a:r>
              <a:rPr lang="ja-JP" altLang="en-US" b="1"/>
              <a:t>の値を管理し端末に適時情報を送信する。</a:t>
            </a:r>
            <a:r>
              <a:rPr lang="en-US" altLang="ja-JP" b="1" dirty="0"/>
              <a:t>(</a:t>
            </a:r>
            <a:r>
              <a:rPr lang="ja-JP" altLang="en-US" b="1"/>
              <a:t>端末の消費バッテリー削減</a:t>
            </a:r>
            <a:r>
              <a:rPr lang="en-US" altLang="ja-JP" b="1" dirty="0"/>
              <a:t>)</a:t>
            </a:r>
          </a:p>
          <a:p>
            <a:r>
              <a:rPr lang="ja-JP" altLang="en-US" b="1"/>
              <a:t>　例</a:t>
            </a:r>
            <a:r>
              <a:rPr lang="en-US" altLang="ja-JP" b="1" dirty="0"/>
              <a:t>)</a:t>
            </a:r>
            <a:r>
              <a:rPr lang="ja-JP" altLang="en-US" b="1"/>
              <a:t>鍵が開いたのでアイコンを変えるように伝達。</a:t>
            </a:r>
            <a:endParaRPr lang="en-US" altLang="ja-JP" b="1" dirty="0"/>
          </a:p>
          <a:p>
            <a:r>
              <a:rPr lang="ja-JP" altLang="en-US" b="1"/>
              <a:t>　　</a:t>
            </a:r>
            <a:r>
              <a:rPr lang="en-US" altLang="ja-JP" b="1" dirty="0"/>
              <a:t> </a:t>
            </a:r>
            <a:r>
              <a:rPr lang="ja-JP" altLang="en-US" b="1"/>
              <a:t>通知が必要になったので通知をするように伝達。</a:t>
            </a:r>
            <a:endParaRPr lang="en-US" altLang="ja-JP" b="1" dirty="0"/>
          </a:p>
        </p:txBody>
      </p:sp>
      <p:pic>
        <p:nvPicPr>
          <p:cNvPr id="17" name="図 16">
            <a:extLst>
              <a:ext uri="{FF2B5EF4-FFF2-40B4-BE49-F238E27FC236}">
                <a16:creationId xmlns:a16="http://schemas.microsoft.com/office/drawing/2014/main" id="{11E8D4C9-E6DB-A042-A6BF-F707AD6A618F}"/>
              </a:ext>
            </a:extLst>
          </p:cNvPr>
          <p:cNvPicPr>
            <a:picLocks noChangeAspect="1"/>
          </p:cNvPicPr>
          <p:nvPr/>
        </p:nvPicPr>
        <p:blipFill>
          <a:blip r:embed="rId2"/>
          <a:stretch>
            <a:fillRect/>
          </a:stretch>
        </p:blipFill>
        <p:spPr>
          <a:xfrm>
            <a:off x="801224" y="528845"/>
            <a:ext cx="923768" cy="1685471"/>
          </a:xfrm>
          <a:prstGeom prst="rect">
            <a:avLst/>
          </a:prstGeom>
        </p:spPr>
      </p:pic>
      <p:sp>
        <p:nvSpPr>
          <p:cNvPr id="2" name="テキスト ボックス 1">
            <a:hlinkClick r:id="rId3" action="ppaction://hlinksldjump"/>
            <a:extLst>
              <a:ext uri="{FF2B5EF4-FFF2-40B4-BE49-F238E27FC236}">
                <a16:creationId xmlns:a16="http://schemas.microsoft.com/office/drawing/2014/main" id="{0D0677BF-470B-6A47-A107-2D319B175143}"/>
              </a:ext>
            </a:extLst>
          </p:cNvPr>
          <p:cNvSpPr txBox="1"/>
          <p:nvPr/>
        </p:nvSpPr>
        <p:spPr>
          <a:xfrm>
            <a:off x="11340306" y="5589631"/>
            <a:ext cx="675860" cy="369332"/>
          </a:xfrm>
          <a:prstGeom prst="rect">
            <a:avLst/>
          </a:prstGeom>
          <a:noFill/>
        </p:spPr>
        <p:txBody>
          <a:bodyPr wrap="square" rtlCol="0">
            <a:spAutoFit/>
          </a:bodyPr>
          <a:lstStyle/>
          <a:p>
            <a:r>
              <a:rPr kumimoji="1" lang="ja-JP" altLang="en-US" b="1">
                <a:hlinkClick r:id="rId3" action="ppaction://hlinksldjump"/>
              </a:rPr>
              <a:t>戻る</a:t>
            </a:r>
            <a:endParaRPr kumimoji="1" lang="ja-JP" altLang="en-US" b="1"/>
          </a:p>
        </p:txBody>
      </p:sp>
    </p:spTree>
    <p:extLst>
      <p:ext uri="{BB962C8B-B14F-4D97-AF65-F5344CB8AC3E}">
        <p14:creationId xmlns:p14="http://schemas.microsoft.com/office/powerpoint/2010/main" val="2602984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62874" cy="830997"/>
          </a:xfrm>
          <a:prstGeom prst="rect">
            <a:avLst/>
          </a:prstGeom>
          <a:noFill/>
        </p:spPr>
        <p:txBody>
          <a:bodyPr wrap="square" rtlCol="0">
            <a:spAutoFit/>
          </a:bodyPr>
          <a:lstStyle/>
          <a:p>
            <a:r>
              <a:rPr kumimoji="1" lang="en-US" altLang="ja-JP" sz="4800" b="1" dirty="0"/>
              <a:t>Database</a:t>
            </a:r>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015663"/>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保管されているユーザ</a:t>
            </a:r>
            <a:r>
              <a:rPr kumimoji="1" lang="en-US" altLang="ja-JP" b="1" dirty="0"/>
              <a:t>ID</a:t>
            </a:r>
            <a:r>
              <a:rPr kumimoji="1" lang="ja-JP" altLang="en-US" b="1"/>
              <a:t>や電気、鍵のしきい値をサーバに</a:t>
            </a:r>
            <a:endParaRPr kumimoji="1" lang="en-US" altLang="ja-JP" b="1" dirty="0"/>
          </a:p>
          <a:p>
            <a:r>
              <a:rPr kumimoji="1" lang="ja-JP" altLang="en-US" b="1"/>
              <a:t>　</a:t>
            </a:r>
            <a:r>
              <a:rPr kumimoji="1" lang="en-US" altLang="ja-JP" b="1" dirty="0"/>
              <a:t> </a:t>
            </a:r>
            <a:r>
              <a:rPr kumimoji="1" lang="ja-JP" altLang="en-US" b="1"/>
              <a:t>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089855"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しきい値を保管しサーバの負荷を軽くする。</a:t>
            </a:r>
            <a:endParaRPr lang="en-US" altLang="ja-JP" b="1" dirty="0"/>
          </a:p>
          <a:p>
            <a:pPr marL="285750" indent="-285750">
              <a:buFont typeface="Arial" panose="020B0604020202020204" pitchFamily="34" charset="0"/>
              <a:buChar char="•"/>
            </a:pPr>
            <a:r>
              <a:rPr lang="ja-JP" altLang="en-US" b="1"/>
              <a:t>複数ユーザの情報の管理</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516140" y="5649790"/>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17" name="グループ化 16">
            <a:extLst>
              <a:ext uri="{FF2B5EF4-FFF2-40B4-BE49-F238E27FC236}">
                <a16:creationId xmlns:a16="http://schemas.microsoft.com/office/drawing/2014/main" id="{6D6643BC-B8C9-574A-9E68-A2A74F0FB539}"/>
              </a:ext>
            </a:extLst>
          </p:cNvPr>
          <p:cNvGrpSpPr/>
          <p:nvPr/>
        </p:nvGrpSpPr>
        <p:grpSpPr>
          <a:xfrm>
            <a:off x="751642" y="596204"/>
            <a:ext cx="1033670" cy="1580499"/>
            <a:chOff x="5307495" y="4051854"/>
            <a:chExt cx="1033670" cy="1417955"/>
          </a:xfrm>
        </p:grpSpPr>
        <p:sp>
          <p:nvSpPr>
            <p:cNvPr id="18" name="円柱 17">
              <a:extLst>
                <a:ext uri="{FF2B5EF4-FFF2-40B4-BE49-F238E27FC236}">
                  <a16:creationId xmlns:a16="http://schemas.microsoft.com/office/drawing/2014/main" id="{174CD9F2-4B9F-A544-9968-21267BD9F5E6}"/>
                </a:ext>
              </a:extLst>
            </p:cNvPr>
            <p:cNvSpPr/>
            <p:nvPr/>
          </p:nvSpPr>
          <p:spPr>
            <a:xfrm>
              <a:off x="5307496" y="4929809"/>
              <a:ext cx="1033669" cy="540000"/>
            </a:xfrm>
            <a:prstGeom prst="can">
              <a:avLst/>
            </a:prstGeom>
            <a:gradFill flip="none" rotWithShape="1">
              <a:gsLst>
                <a:gs pos="1000">
                  <a:schemeClr val="bg2">
                    <a:lumMod val="75000"/>
                  </a:schemeClr>
                </a:gs>
                <a:gs pos="0">
                  <a:schemeClr val="accent1">
                    <a:lumMod val="45000"/>
                    <a:lumOff val="55000"/>
                  </a:schemeClr>
                </a:gs>
                <a:gs pos="35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円柱 18">
              <a:extLst>
                <a:ext uri="{FF2B5EF4-FFF2-40B4-BE49-F238E27FC236}">
                  <a16:creationId xmlns:a16="http://schemas.microsoft.com/office/drawing/2014/main" id="{98AFC7EF-FE4B-5B4C-BBCC-1257243C3546}"/>
                </a:ext>
              </a:extLst>
            </p:cNvPr>
            <p:cNvSpPr/>
            <p:nvPr/>
          </p:nvSpPr>
          <p:spPr>
            <a:xfrm>
              <a:off x="5307495" y="4490832"/>
              <a:ext cx="1033669" cy="540000"/>
            </a:xfrm>
            <a:prstGeom prst="can">
              <a:avLst/>
            </a:prstGeom>
            <a:gradFill flip="none" rotWithShape="1">
              <a:gsLst>
                <a:gs pos="1000">
                  <a:schemeClr val="bg2">
                    <a:lumMod val="75000"/>
                  </a:schemeClr>
                </a:gs>
                <a:gs pos="0">
                  <a:schemeClr val="accent1">
                    <a:lumMod val="45000"/>
                    <a:lumOff val="55000"/>
                  </a:schemeClr>
                </a:gs>
                <a:gs pos="53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円柱 19">
              <a:extLst>
                <a:ext uri="{FF2B5EF4-FFF2-40B4-BE49-F238E27FC236}">
                  <a16:creationId xmlns:a16="http://schemas.microsoft.com/office/drawing/2014/main" id="{7F72340A-9F3D-8A46-B79E-C2303AEEEA10}"/>
                </a:ext>
              </a:extLst>
            </p:cNvPr>
            <p:cNvSpPr/>
            <p:nvPr/>
          </p:nvSpPr>
          <p:spPr>
            <a:xfrm>
              <a:off x="5307496" y="4051854"/>
              <a:ext cx="1033669" cy="540000"/>
            </a:xfrm>
            <a:prstGeom prst="can">
              <a:avLst/>
            </a:prstGeom>
            <a:gradFill flip="none" rotWithShape="1">
              <a:gsLst>
                <a:gs pos="1000">
                  <a:schemeClr val="bg2">
                    <a:lumMod val="75000"/>
                  </a:schemeClr>
                </a:gs>
                <a:gs pos="0">
                  <a:schemeClr val="accent1">
                    <a:lumMod val="45000"/>
                    <a:lumOff val="55000"/>
                  </a:schemeClr>
                </a:gs>
                <a:gs pos="68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66674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1EC41C-FCBA-D643-95A7-827C27DC4902}"/>
              </a:ext>
            </a:extLst>
          </p:cNvPr>
          <p:cNvSpPr txBox="1">
            <a:spLocks/>
          </p:cNvSpPr>
          <p:nvPr/>
        </p:nvSpPr>
        <p:spPr>
          <a:xfrm>
            <a:off x="3595332" y="3017252"/>
            <a:ext cx="2340247" cy="993273"/>
          </a:xfrm>
          <a:prstGeom prst="rect">
            <a:avLst/>
          </a:prstGeom>
        </p:spPr>
        <p:txBody>
          <a:bodyPr>
            <a:norm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a:t>現実登録</a:t>
            </a:r>
          </a:p>
        </p:txBody>
      </p:sp>
    </p:spTree>
    <p:extLst>
      <p:ext uri="{BB962C8B-B14F-4D97-AF65-F5344CB8AC3E}">
        <p14:creationId xmlns:p14="http://schemas.microsoft.com/office/powerpoint/2010/main" val="1813719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16965" cy="830997"/>
          </a:xfrm>
          <a:prstGeom prst="rect">
            <a:avLst/>
          </a:prstGeom>
          <a:noFill/>
        </p:spPr>
        <p:txBody>
          <a:bodyPr wrap="square" rtlCol="0">
            <a:spAutoFit/>
          </a:bodyPr>
          <a:lstStyle/>
          <a:p>
            <a:r>
              <a:rPr kumimoji="1" lang="ja-JP" altLang="en-US" sz="4800" b="1"/>
              <a:t>端末</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292662"/>
          </a:xfrm>
          <a:prstGeom prst="rect">
            <a:avLst/>
          </a:prstGeom>
          <a:noFill/>
        </p:spPr>
        <p:txBody>
          <a:bodyPr wrap="square" rtlCol="0">
            <a:spAutoFit/>
          </a:bodyPr>
          <a:lstStyle/>
          <a:p>
            <a:r>
              <a:rPr kumimoji="1" lang="ja-JP" altLang="en-US" sz="2400" b="1"/>
              <a:t>他機器との連携</a:t>
            </a:r>
          </a:p>
          <a:p>
            <a:pPr marL="285750" indent="-285750">
              <a:buFont typeface="Arial" panose="020B0604020202020204" pitchFamily="34" charset="0"/>
              <a:buChar char="•"/>
            </a:pPr>
            <a:r>
              <a:rPr kumimoji="1" lang="ja-JP" altLang="en-US" b="1"/>
              <a:t>自宅の位置情報をサーバーに送信</a:t>
            </a:r>
            <a:endParaRPr kumimoji="1" lang="en-US" altLang="ja-JP" b="1" dirty="0"/>
          </a:p>
          <a:p>
            <a:pPr marL="285750" indent="-285750">
              <a:buFont typeface="Arial" panose="020B0604020202020204" pitchFamily="34" charset="0"/>
              <a:buChar char="•"/>
            </a:pPr>
            <a:r>
              <a:rPr kumimoji="1" lang="ja-JP" altLang="en-US" b="1"/>
              <a:t>鍵の開いた状態と閉めた状態、電気のついた状態と消した状態をそれぞれサーバーに送信ししきい値を確定する。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718232"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自宅の位置情報の取得</a:t>
            </a:r>
            <a:endParaRPr lang="en-US" altLang="ja-JP" b="1" dirty="0"/>
          </a:p>
          <a:p>
            <a:pPr marL="285750" indent="-285750">
              <a:buFont typeface="Arial" panose="020B0604020202020204" pitchFamily="34" charset="0"/>
              <a:buChar char="•"/>
            </a:pPr>
            <a:r>
              <a:rPr lang="en-US" altLang="ja-JP" b="1" dirty="0" err="1"/>
              <a:t>Leafony</a:t>
            </a:r>
            <a:r>
              <a:rPr lang="ja-JP" altLang="en-US" b="1"/>
              <a:t>の識別番号を取得し、しきい値を定める。</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251096" y="5672092"/>
            <a:ext cx="675860" cy="369332"/>
          </a:xfrm>
          <a:prstGeom prst="rect">
            <a:avLst/>
          </a:prstGeom>
          <a:noFill/>
        </p:spPr>
        <p:txBody>
          <a:bodyPr wrap="square" rtlCol="0">
            <a:spAutoFit/>
          </a:bodyPr>
          <a:lstStyle/>
          <a:p>
            <a:r>
              <a:rPr kumimoji="1" lang="ja-JP" altLang="en-US" b="1">
                <a:hlinkClick r:id="rId3" action="ppaction://hlinksldjump"/>
              </a:rPr>
              <a:t>戻る</a:t>
            </a:r>
            <a:endParaRPr kumimoji="1" lang="ja-JP" altLang="en-US" b="1"/>
          </a:p>
        </p:txBody>
      </p:sp>
      <p:grpSp>
        <p:nvGrpSpPr>
          <p:cNvPr id="18" name="グループ化 17">
            <a:extLst>
              <a:ext uri="{FF2B5EF4-FFF2-40B4-BE49-F238E27FC236}">
                <a16:creationId xmlns:a16="http://schemas.microsoft.com/office/drawing/2014/main" id="{EE0BC90F-23BD-D643-8F88-3C47246CCD1E}"/>
              </a:ext>
            </a:extLst>
          </p:cNvPr>
          <p:cNvGrpSpPr/>
          <p:nvPr/>
        </p:nvGrpSpPr>
        <p:grpSpPr>
          <a:xfrm>
            <a:off x="889218" y="584096"/>
            <a:ext cx="804397" cy="1654014"/>
            <a:chOff x="3764716" y="3952889"/>
            <a:chExt cx="804397" cy="1654014"/>
          </a:xfrm>
        </p:grpSpPr>
        <p:sp>
          <p:nvSpPr>
            <p:cNvPr id="19" name="角丸四角形 18">
              <a:extLst>
                <a:ext uri="{FF2B5EF4-FFF2-40B4-BE49-F238E27FC236}">
                  <a16:creationId xmlns:a16="http://schemas.microsoft.com/office/drawing/2014/main" id="{F383A1DE-EEC3-744A-A01F-5B76DA2FECF2}"/>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5B73FB2-F7B9-CA4B-9933-D54AC0C17A67}"/>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CE788A23-D65A-F046-80A8-96A5ADE96F0E}"/>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A48FE3D-9B72-A540-B5A5-AA41139F596D}"/>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79DBEE02-FC53-A54D-9D70-EF06A17E6B92}"/>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24D5AD69-9468-DA49-8E13-7FF1BF439EEA}"/>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2845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16965" cy="830997"/>
          </a:xfrm>
          <a:prstGeom prst="rect">
            <a:avLst/>
          </a:prstGeom>
          <a:noFill/>
        </p:spPr>
        <p:txBody>
          <a:bodyPr wrap="square" rtlCol="0">
            <a:spAutoFit/>
          </a:bodyPr>
          <a:lstStyle/>
          <a:p>
            <a:r>
              <a:rPr kumimoji="1" lang="ja-JP" altLang="en-US" sz="4800" b="1"/>
              <a:t>スマホ</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569660"/>
          </a:xfrm>
          <a:prstGeom prst="rect">
            <a:avLst/>
          </a:prstGeom>
          <a:noFill/>
        </p:spPr>
        <p:txBody>
          <a:bodyPr wrap="square" rtlCol="0">
            <a:spAutoFit/>
          </a:bodyPr>
          <a:lstStyle/>
          <a:p>
            <a:r>
              <a:rPr kumimoji="1" lang="ja-JP" altLang="en-US" sz="2400" b="1"/>
              <a:t>他機器との連携</a:t>
            </a:r>
          </a:p>
          <a:p>
            <a:pPr marL="285750" indent="-285750">
              <a:buFont typeface="Arial" panose="020B0604020202020204" pitchFamily="34" charset="0"/>
              <a:buChar char="•"/>
            </a:pPr>
            <a:r>
              <a:rPr kumimoji="1" lang="en-US" altLang="ja-JP" b="1" dirty="0" err="1"/>
              <a:t>Leafony</a:t>
            </a:r>
            <a:r>
              <a:rPr kumimoji="1" lang="ja-JP" altLang="en-US" b="1"/>
              <a:t>から照度・傾度の値を受け取る</a:t>
            </a:r>
            <a:endParaRPr kumimoji="1" lang="en-US" altLang="ja-JP" b="1" dirty="0"/>
          </a:p>
          <a:p>
            <a:pPr marL="285750" indent="-285750">
              <a:buFont typeface="Arial" panose="020B0604020202020204" pitchFamily="34" charset="0"/>
              <a:buChar char="•"/>
            </a:pPr>
            <a:r>
              <a:rPr kumimoji="1" lang="ja-JP" altLang="en-US" b="1"/>
              <a:t>端末から位置情報を受け取る</a:t>
            </a:r>
            <a:endParaRPr kumimoji="1" lang="en-US" altLang="ja-JP" b="1" dirty="0"/>
          </a:p>
          <a:p>
            <a:pPr marL="285750" indent="-285750">
              <a:buFont typeface="Arial" panose="020B0604020202020204" pitchFamily="34" charset="0"/>
              <a:buChar char="•"/>
            </a:pPr>
            <a:r>
              <a:rPr kumimoji="1" lang="en-US" altLang="ja-JP" b="1" dirty="0"/>
              <a:t>Database</a:t>
            </a:r>
            <a:r>
              <a:rPr kumimoji="1" lang="ja-JP" altLang="en-US" b="1"/>
              <a:t>にしきい値、</a:t>
            </a:r>
            <a:r>
              <a:rPr kumimoji="1" lang="en-US" altLang="ja-JP" b="1" dirty="0" err="1"/>
              <a:t>Leafony</a:t>
            </a:r>
            <a:r>
              <a:rPr kumimoji="1" lang="ja-JP" altLang="en-US" b="1"/>
              <a:t>の識別番号、自宅の位置情報を送信する。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6529352"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計算して電気、鍵のしきい値を求め</a:t>
            </a:r>
            <a:r>
              <a:rPr lang="en-US" altLang="ja-JP" b="1" dirty="0"/>
              <a:t>Database</a:t>
            </a:r>
            <a:r>
              <a:rPr lang="ja-JP" altLang="en-US" b="1"/>
              <a:t>に保存する。</a:t>
            </a:r>
            <a:endParaRPr lang="en-US" altLang="ja-JP" b="1" dirty="0"/>
          </a:p>
          <a:p>
            <a:pPr marL="285750" indent="-285750">
              <a:buFont typeface="Arial" panose="020B0604020202020204" pitchFamily="34" charset="0"/>
              <a:buChar char="•"/>
            </a:pPr>
            <a:r>
              <a:rPr lang="ja-JP" altLang="en-US" b="1"/>
              <a:t>位置情報を</a:t>
            </a:r>
            <a:r>
              <a:rPr lang="en-US" altLang="ja-JP" b="1" dirty="0"/>
              <a:t>Database</a:t>
            </a:r>
            <a:r>
              <a:rPr lang="ja-JP" altLang="en-US" b="1"/>
              <a:t>に保存する</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318003" y="5649789"/>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8" name="グループ化 7">
            <a:extLst>
              <a:ext uri="{FF2B5EF4-FFF2-40B4-BE49-F238E27FC236}">
                <a16:creationId xmlns:a16="http://schemas.microsoft.com/office/drawing/2014/main" id="{F6D05ED9-D850-A843-83CF-A3ABFC5B8ECA}"/>
              </a:ext>
            </a:extLst>
          </p:cNvPr>
          <p:cNvGrpSpPr/>
          <p:nvPr/>
        </p:nvGrpSpPr>
        <p:grpSpPr>
          <a:xfrm>
            <a:off x="843477" y="698396"/>
            <a:ext cx="919181" cy="1562148"/>
            <a:chOff x="7979773" y="1210670"/>
            <a:chExt cx="919181" cy="1562148"/>
          </a:xfrm>
        </p:grpSpPr>
        <p:grpSp>
          <p:nvGrpSpPr>
            <p:cNvPr id="9" name="グループ化 8">
              <a:extLst>
                <a:ext uri="{FF2B5EF4-FFF2-40B4-BE49-F238E27FC236}">
                  <a16:creationId xmlns:a16="http://schemas.microsoft.com/office/drawing/2014/main" id="{DBBEB821-DE45-6B4B-92B8-39B1F45142D3}"/>
                </a:ext>
              </a:extLst>
            </p:cNvPr>
            <p:cNvGrpSpPr/>
            <p:nvPr/>
          </p:nvGrpSpPr>
          <p:grpSpPr>
            <a:xfrm>
              <a:off x="7979773" y="1210670"/>
              <a:ext cx="506480" cy="1041432"/>
              <a:chOff x="3764716" y="3952889"/>
              <a:chExt cx="804397" cy="1654014"/>
            </a:xfrm>
          </p:grpSpPr>
          <p:sp>
            <p:nvSpPr>
              <p:cNvPr id="20" name="角丸四角形 19">
                <a:extLst>
                  <a:ext uri="{FF2B5EF4-FFF2-40B4-BE49-F238E27FC236}">
                    <a16:creationId xmlns:a16="http://schemas.microsoft.com/office/drawing/2014/main" id="{A47C868A-63C9-AF46-B868-D0B9403B7254}"/>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p>
            </p:txBody>
          </p:sp>
          <p:sp>
            <p:nvSpPr>
              <p:cNvPr id="21" name="正方形/長方形 20">
                <a:extLst>
                  <a:ext uri="{FF2B5EF4-FFF2-40B4-BE49-F238E27FC236}">
                    <a16:creationId xmlns:a16="http://schemas.microsoft.com/office/drawing/2014/main" id="{6561EF8C-9B26-F044-A9BB-A6A08C2124D7}"/>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b="1"/>
              </a:p>
            </p:txBody>
          </p:sp>
          <p:sp>
            <p:nvSpPr>
              <p:cNvPr id="22" name="角丸四角形 21">
                <a:extLst>
                  <a:ext uri="{FF2B5EF4-FFF2-40B4-BE49-F238E27FC236}">
                    <a16:creationId xmlns:a16="http://schemas.microsoft.com/office/drawing/2014/main" id="{A1219DEF-1745-D54C-B908-598C579557A0}"/>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23" name="円/楕円 22">
                <a:extLst>
                  <a:ext uri="{FF2B5EF4-FFF2-40B4-BE49-F238E27FC236}">
                    <a16:creationId xmlns:a16="http://schemas.microsoft.com/office/drawing/2014/main" id="{486A2D2F-D5C3-814D-8A45-91136D1359E5}"/>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p>
            </p:txBody>
          </p:sp>
          <p:sp>
            <p:nvSpPr>
              <p:cNvPr id="24" name="円/楕円 23">
                <a:extLst>
                  <a:ext uri="{FF2B5EF4-FFF2-40B4-BE49-F238E27FC236}">
                    <a16:creationId xmlns:a16="http://schemas.microsoft.com/office/drawing/2014/main" id="{02FF1FC5-FA64-104F-AC0A-C7D06B8094F3}"/>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25" name="円/楕円 24">
                <a:extLst>
                  <a:ext uri="{FF2B5EF4-FFF2-40B4-BE49-F238E27FC236}">
                    <a16:creationId xmlns:a16="http://schemas.microsoft.com/office/drawing/2014/main" id="{ADA1CF24-E9EF-ED46-B028-031E9702F408}"/>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grpSp>
        <p:grpSp>
          <p:nvGrpSpPr>
            <p:cNvPr id="10" name="グループ化 9">
              <a:extLst>
                <a:ext uri="{FF2B5EF4-FFF2-40B4-BE49-F238E27FC236}">
                  <a16:creationId xmlns:a16="http://schemas.microsoft.com/office/drawing/2014/main" id="{3BEA87AA-AAE5-0A4A-97C4-B356FA699113}"/>
                </a:ext>
              </a:extLst>
            </p:cNvPr>
            <p:cNvGrpSpPr/>
            <p:nvPr/>
          </p:nvGrpSpPr>
          <p:grpSpPr>
            <a:xfrm>
              <a:off x="8392474" y="1731386"/>
              <a:ext cx="506480" cy="1041432"/>
              <a:chOff x="3764716" y="3952889"/>
              <a:chExt cx="804397" cy="1654014"/>
            </a:xfrm>
          </p:grpSpPr>
          <p:sp>
            <p:nvSpPr>
              <p:cNvPr id="13" name="角丸四角形 12">
                <a:extLst>
                  <a:ext uri="{FF2B5EF4-FFF2-40B4-BE49-F238E27FC236}">
                    <a16:creationId xmlns:a16="http://schemas.microsoft.com/office/drawing/2014/main" id="{5D5B35A9-C31E-BE40-B517-DB391328071D}"/>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p>
            </p:txBody>
          </p:sp>
          <p:sp>
            <p:nvSpPr>
              <p:cNvPr id="14" name="正方形/長方形 13">
                <a:extLst>
                  <a:ext uri="{FF2B5EF4-FFF2-40B4-BE49-F238E27FC236}">
                    <a16:creationId xmlns:a16="http://schemas.microsoft.com/office/drawing/2014/main" id="{77C4B605-572A-2B49-960F-815B9508D8EC}"/>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b="1"/>
              </a:p>
            </p:txBody>
          </p:sp>
          <p:sp>
            <p:nvSpPr>
              <p:cNvPr id="15" name="角丸四角形 14">
                <a:extLst>
                  <a:ext uri="{FF2B5EF4-FFF2-40B4-BE49-F238E27FC236}">
                    <a16:creationId xmlns:a16="http://schemas.microsoft.com/office/drawing/2014/main" id="{1AE77F45-1060-DB4F-A7CF-0F79D5C6BDD4}"/>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7" name="円/楕円 16">
                <a:extLst>
                  <a:ext uri="{FF2B5EF4-FFF2-40B4-BE49-F238E27FC236}">
                    <a16:creationId xmlns:a16="http://schemas.microsoft.com/office/drawing/2014/main" id="{19562A4E-5F9D-C24A-8D07-B4D2C9B607E8}"/>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p>
            </p:txBody>
          </p:sp>
          <p:sp>
            <p:nvSpPr>
              <p:cNvPr id="18" name="円/楕円 17">
                <a:extLst>
                  <a:ext uri="{FF2B5EF4-FFF2-40B4-BE49-F238E27FC236}">
                    <a16:creationId xmlns:a16="http://schemas.microsoft.com/office/drawing/2014/main" id="{E2A975CF-6B61-F249-BC2E-4B11E8BA8952}"/>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9" name="円/楕円 18">
                <a:extLst>
                  <a:ext uri="{FF2B5EF4-FFF2-40B4-BE49-F238E27FC236}">
                    <a16:creationId xmlns:a16="http://schemas.microsoft.com/office/drawing/2014/main" id="{71BD4D14-A628-CD42-BBB3-9C9A697BFCB2}"/>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grpSp>
      </p:grpSp>
    </p:spTree>
    <p:extLst>
      <p:ext uri="{BB962C8B-B14F-4D97-AF65-F5344CB8AC3E}">
        <p14:creationId xmlns:p14="http://schemas.microsoft.com/office/powerpoint/2010/main" val="151776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82752" cy="830997"/>
          </a:xfrm>
          <a:prstGeom prst="rect">
            <a:avLst/>
          </a:prstGeom>
          <a:noFill/>
        </p:spPr>
        <p:txBody>
          <a:bodyPr wrap="square" rtlCol="0">
            <a:spAutoFit/>
          </a:bodyPr>
          <a:lstStyle/>
          <a:p>
            <a:r>
              <a:rPr kumimoji="1" lang="en-US" altLang="ja-JP" sz="4800" b="1" dirty="0"/>
              <a:t>Database</a:t>
            </a:r>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1015663"/>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保管されているユーザ</a:t>
            </a:r>
            <a:r>
              <a:rPr kumimoji="1" lang="en-US" altLang="ja-JP" b="1" dirty="0"/>
              <a:t>ID</a:t>
            </a:r>
            <a:r>
              <a:rPr kumimoji="1" lang="ja-JP" altLang="en-US" b="1"/>
              <a:t>や電気やとびらのしきい値をサーバから受信する。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089855"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しきい値を保管しサーバの負荷を軽くする。</a:t>
            </a:r>
          </a:p>
          <a:p>
            <a:pPr marL="285750" indent="-285750">
              <a:buFont typeface="Arial" panose="020B0604020202020204" pitchFamily="34" charset="0"/>
              <a:buChar char="•"/>
            </a:pPr>
            <a:r>
              <a:rPr lang="ja-JP" altLang="en-US" b="1"/>
              <a:t>複数ユーザの情報の管理</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340306" y="5649790"/>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7" name="グループ化 6">
            <a:extLst>
              <a:ext uri="{FF2B5EF4-FFF2-40B4-BE49-F238E27FC236}">
                <a16:creationId xmlns:a16="http://schemas.microsoft.com/office/drawing/2014/main" id="{71FA2AE1-42C0-7547-9B66-09C772D6D216}"/>
              </a:ext>
            </a:extLst>
          </p:cNvPr>
          <p:cNvGrpSpPr/>
          <p:nvPr/>
        </p:nvGrpSpPr>
        <p:grpSpPr>
          <a:xfrm>
            <a:off x="751642" y="596204"/>
            <a:ext cx="1033670" cy="1580499"/>
            <a:chOff x="5307495" y="4051854"/>
            <a:chExt cx="1033670" cy="1417955"/>
          </a:xfrm>
        </p:grpSpPr>
        <p:sp>
          <p:nvSpPr>
            <p:cNvPr id="8" name="円柱 7">
              <a:extLst>
                <a:ext uri="{FF2B5EF4-FFF2-40B4-BE49-F238E27FC236}">
                  <a16:creationId xmlns:a16="http://schemas.microsoft.com/office/drawing/2014/main" id="{13BBCD8F-8C3F-3344-BFF3-F4712D257470}"/>
                </a:ext>
              </a:extLst>
            </p:cNvPr>
            <p:cNvSpPr/>
            <p:nvPr/>
          </p:nvSpPr>
          <p:spPr>
            <a:xfrm>
              <a:off x="5307496" y="4929809"/>
              <a:ext cx="1033669" cy="540000"/>
            </a:xfrm>
            <a:prstGeom prst="can">
              <a:avLst/>
            </a:prstGeom>
            <a:gradFill flip="none" rotWithShape="1">
              <a:gsLst>
                <a:gs pos="1000">
                  <a:schemeClr val="bg2">
                    <a:lumMod val="75000"/>
                  </a:schemeClr>
                </a:gs>
                <a:gs pos="0">
                  <a:schemeClr val="accent1">
                    <a:lumMod val="45000"/>
                    <a:lumOff val="55000"/>
                  </a:schemeClr>
                </a:gs>
                <a:gs pos="35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B4AA9258-794E-F444-B9DF-D04C92F91A32}"/>
                </a:ext>
              </a:extLst>
            </p:cNvPr>
            <p:cNvSpPr/>
            <p:nvPr/>
          </p:nvSpPr>
          <p:spPr>
            <a:xfrm>
              <a:off x="5307495" y="4490832"/>
              <a:ext cx="1033669" cy="540000"/>
            </a:xfrm>
            <a:prstGeom prst="can">
              <a:avLst/>
            </a:prstGeom>
            <a:gradFill flip="none" rotWithShape="1">
              <a:gsLst>
                <a:gs pos="1000">
                  <a:schemeClr val="bg2">
                    <a:lumMod val="75000"/>
                  </a:schemeClr>
                </a:gs>
                <a:gs pos="0">
                  <a:schemeClr val="accent1">
                    <a:lumMod val="45000"/>
                    <a:lumOff val="55000"/>
                  </a:schemeClr>
                </a:gs>
                <a:gs pos="53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柱 9">
              <a:extLst>
                <a:ext uri="{FF2B5EF4-FFF2-40B4-BE49-F238E27FC236}">
                  <a16:creationId xmlns:a16="http://schemas.microsoft.com/office/drawing/2014/main" id="{C47DACA1-2B97-FE4D-AA72-9791FC84FEB0}"/>
                </a:ext>
              </a:extLst>
            </p:cNvPr>
            <p:cNvSpPr/>
            <p:nvPr/>
          </p:nvSpPr>
          <p:spPr>
            <a:xfrm>
              <a:off x="5307496" y="4051854"/>
              <a:ext cx="1033669" cy="540000"/>
            </a:xfrm>
            <a:prstGeom prst="can">
              <a:avLst/>
            </a:prstGeom>
            <a:gradFill flip="none" rotWithShape="1">
              <a:gsLst>
                <a:gs pos="1000">
                  <a:schemeClr val="bg2">
                    <a:lumMod val="75000"/>
                  </a:schemeClr>
                </a:gs>
                <a:gs pos="0">
                  <a:schemeClr val="accent1">
                    <a:lumMod val="45000"/>
                    <a:lumOff val="55000"/>
                  </a:schemeClr>
                </a:gs>
                <a:gs pos="68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50446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1EC41C-FCBA-D643-95A7-827C27DC4902}"/>
              </a:ext>
            </a:extLst>
          </p:cNvPr>
          <p:cNvSpPr txBox="1">
            <a:spLocks/>
          </p:cNvSpPr>
          <p:nvPr/>
        </p:nvSpPr>
        <p:spPr>
          <a:xfrm>
            <a:off x="3595332" y="3017252"/>
            <a:ext cx="2340247" cy="993273"/>
          </a:xfrm>
          <a:prstGeom prst="rect">
            <a:avLst/>
          </a:prstGeom>
        </p:spPr>
        <p:txBody>
          <a:bodyPr>
            <a:normAutofit fontScale="92500"/>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a:t>現実メイン</a:t>
            </a:r>
          </a:p>
        </p:txBody>
      </p:sp>
    </p:spTree>
    <p:extLst>
      <p:ext uri="{BB962C8B-B14F-4D97-AF65-F5344CB8AC3E}">
        <p14:creationId xmlns:p14="http://schemas.microsoft.com/office/powerpoint/2010/main" val="2650764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9" y="1030159"/>
            <a:ext cx="1474280" cy="830997"/>
          </a:xfrm>
          <a:prstGeom prst="rect">
            <a:avLst/>
          </a:prstGeom>
          <a:noFill/>
        </p:spPr>
        <p:txBody>
          <a:bodyPr wrap="square" rtlCol="0">
            <a:spAutoFit/>
          </a:bodyPr>
          <a:lstStyle/>
          <a:p>
            <a:r>
              <a:rPr lang="ja-JP" altLang="en-US" sz="4800" b="1"/>
              <a:t>端末</a:t>
            </a:r>
            <a:endParaRPr kumimoji="1" lang="en-US" altLang="ja-JP" sz="4800" b="1" dirty="0"/>
          </a:p>
        </p:txBody>
      </p:sp>
      <p:grpSp>
        <p:nvGrpSpPr>
          <p:cNvPr id="4" name="グループ化 3">
            <a:extLst>
              <a:ext uri="{FF2B5EF4-FFF2-40B4-BE49-F238E27FC236}">
                <a16:creationId xmlns:a16="http://schemas.microsoft.com/office/drawing/2014/main" id="{D23A3BC2-7294-1342-B4CA-6B6851D7A41B}"/>
              </a:ext>
            </a:extLst>
          </p:cNvPr>
          <p:cNvGrpSpPr/>
          <p:nvPr/>
        </p:nvGrpSpPr>
        <p:grpSpPr>
          <a:xfrm>
            <a:off x="928974" y="623852"/>
            <a:ext cx="804397" cy="1654014"/>
            <a:chOff x="3764716" y="3952889"/>
            <a:chExt cx="804397" cy="1654014"/>
          </a:xfrm>
        </p:grpSpPr>
        <p:sp>
          <p:nvSpPr>
            <p:cNvPr id="5" name="角丸四角形 4">
              <a:extLst>
                <a:ext uri="{FF2B5EF4-FFF2-40B4-BE49-F238E27FC236}">
                  <a16:creationId xmlns:a16="http://schemas.microsoft.com/office/drawing/2014/main" id="{0BD55757-B44C-954F-A2F9-866F739DBBEE}"/>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BB566E8-E5A0-C944-8739-BFF2E09060E0}"/>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58959779-9640-DA45-9E28-DEA387EC4681}"/>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A729A71-C25E-A447-90C9-BC973AF68A93}"/>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FBB44CB-420B-CE4A-824D-3E2273EABF55}"/>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7BB2E3-EE48-DA46-AE85-15A6B38F33DC}"/>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9" y="4204636"/>
            <a:ext cx="7758348" cy="738664"/>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現在の位置情報を</a:t>
            </a:r>
            <a:r>
              <a:rPr kumimoji="1" lang="en-US" altLang="ja-JP" b="1" dirty="0"/>
              <a:t>Database</a:t>
            </a:r>
            <a:r>
              <a:rPr kumimoji="1" lang="ja-JP" altLang="en-US" b="1"/>
              <a:t>に送信</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6474849" cy="1569660"/>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電気、鍵の状況をアイコンを用いて画面で表示する。</a:t>
            </a:r>
            <a:endParaRPr lang="en-US" altLang="ja-JP" b="1" dirty="0"/>
          </a:p>
          <a:p>
            <a:pPr marL="285750" indent="-285750">
              <a:buFont typeface="Arial" panose="020B0604020202020204" pitchFamily="34" charset="0"/>
              <a:buChar char="•"/>
            </a:pPr>
            <a:r>
              <a:rPr lang="ja-JP" altLang="en-US" b="1"/>
              <a:t>通知機能で情報を伝える</a:t>
            </a:r>
            <a:endParaRPr lang="en-US" altLang="ja-JP" b="1" dirty="0"/>
          </a:p>
          <a:p>
            <a:r>
              <a:rPr lang="ja-JP" altLang="en-US" b="1"/>
              <a:t>　　例</a:t>
            </a:r>
            <a:r>
              <a:rPr lang="en-US" altLang="ja-JP" b="1" dirty="0"/>
              <a:t>)</a:t>
            </a:r>
            <a:r>
              <a:rPr lang="ja-JP" altLang="en-US" b="1"/>
              <a:t>誰もいない状況で電気がつけっ放しになっている時</a:t>
            </a:r>
            <a:endParaRPr lang="en-US" altLang="ja-JP" b="1" dirty="0"/>
          </a:p>
          <a:p>
            <a:r>
              <a:rPr lang="ja-JP" altLang="en-US" b="1"/>
              <a:t>　　　</a:t>
            </a:r>
            <a:r>
              <a:rPr lang="en-US" altLang="ja-JP" b="1" dirty="0"/>
              <a:t> </a:t>
            </a:r>
            <a:r>
              <a:rPr lang="ja-JP" altLang="en-US" b="1"/>
              <a:t>家にいてずっと鍵が開いたままだった時</a:t>
            </a:r>
            <a:endParaRPr lang="en-US" altLang="ja-JP" b="1" dirty="0"/>
          </a:p>
        </p:txBody>
      </p:sp>
      <p:sp>
        <p:nvSpPr>
          <p:cNvPr id="13" name="テキスト ボックス 12">
            <a:hlinkClick r:id="rId2" action="ppaction://hlinksldjump"/>
            <a:extLst>
              <a:ext uri="{FF2B5EF4-FFF2-40B4-BE49-F238E27FC236}">
                <a16:creationId xmlns:a16="http://schemas.microsoft.com/office/drawing/2014/main" id="{85FDCCC7-B86F-5F48-A98A-CA4B668269CE}"/>
              </a:ext>
            </a:extLst>
          </p:cNvPr>
          <p:cNvSpPr txBox="1"/>
          <p:nvPr/>
        </p:nvSpPr>
        <p:spPr>
          <a:xfrm>
            <a:off x="11516140" y="5694394"/>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spTree>
    <p:extLst>
      <p:ext uri="{BB962C8B-B14F-4D97-AF65-F5344CB8AC3E}">
        <p14:creationId xmlns:p14="http://schemas.microsoft.com/office/powerpoint/2010/main" val="2178129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079061" cy="830997"/>
          </a:xfrm>
          <a:prstGeom prst="rect">
            <a:avLst/>
          </a:prstGeom>
          <a:noFill/>
        </p:spPr>
        <p:txBody>
          <a:bodyPr wrap="square" rtlCol="0">
            <a:spAutoFit/>
          </a:bodyPr>
          <a:lstStyle/>
          <a:p>
            <a:r>
              <a:rPr kumimoji="1" lang="ja-JP" altLang="en-US" sz="4800" b="1"/>
              <a:t>スマホ</a:t>
            </a:r>
            <a:endParaRPr kumimoji="1" lang="en-US" altLang="ja-JP" sz="4800" b="1" dirty="0"/>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384254"/>
            <a:ext cx="7758348" cy="1015663"/>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en-US" altLang="ja-JP" b="1" dirty="0" err="1"/>
              <a:t>Leafony</a:t>
            </a:r>
            <a:r>
              <a:rPr kumimoji="1" lang="ja-JP" altLang="en-US" b="1"/>
              <a:t>から値を受け取る</a:t>
            </a:r>
            <a:r>
              <a:rPr kumimoji="1" lang="en-US" altLang="ja-JP" b="1" dirty="0"/>
              <a:t>.</a:t>
            </a:r>
          </a:p>
          <a:p>
            <a:pPr marL="285750" indent="-285750">
              <a:buFont typeface="Arial" panose="020B0604020202020204" pitchFamily="34" charset="0"/>
              <a:buChar char="•"/>
            </a:pPr>
            <a:r>
              <a:rPr kumimoji="1" lang="en-US" altLang="ja-JP" b="1" dirty="0"/>
              <a:t>Database</a:t>
            </a:r>
            <a:r>
              <a:rPr kumimoji="1" lang="ja-JP" altLang="en-US" b="1"/>
              <a:t>に値を送信する。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5311069" cy="738664"/>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en-US" altLang="ja-JP" b="1" dirty="0" err="1"/>
              <a:t>Leafony</a:t>
            </a:r>
            <a:r>
              <a:rPr lang="ja-JP" altLang="en-US" b="1"/>
              <a:t>の値を受け取り</a:t>
            </a:r>
            <a:r>
              <a:rPr lang="en-US" altLang="ja-JP" b="1" dirty="0"/>
              <a:t>Database</a:t>
            </a:r>
            <a:r>
              <a:rPr lang="ja-JP" altLang="en-US" b="1"/>
              <a:t>に送信する。</a:t>
            </a:r>
            <a:endParaRPr lang="en-US" altLang="ja-JP" b="1" dirty="0"/>
          </a:p>
        </p:txBody>
      </p:sp>
      <p:sp>
        <p:nvSpPr>
          <p:cNvPr id="2" name="テキスト ボックス 1">
            <a:hlinkClick r:id="rId2" action="ppaction://hlinksldjump"/>
            <a:extLst>
              <a:ext uri="{FF2B5EF4-FFF2-40B4-BE49-F238E27FC236}">
                <a16:creationId xmlns:a16="http://schemas.microsoft.com/office/drawing/2014/main" id="{0D0677BF-470B-6A47-A107-2D319B175143}"/>
              </a:ext>
            </a:extLst>
          </p:cNvPr>
          <p:cNvSpPr txBox="1"/>
          <p:nvPr/>
        </p:nvSpPr>
        <p:spPr>
          <a:xfrm>
            <a:off x="11516140" y="5694395"/>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8" name="グループ化 7">
            <a:extLst>
              <a:ext uri="{FF2B5EF4-FFF2-40B4-BE49-F238E27FC236}">
                <a16:creationId xmlns:a16="http://schemas.microsoft.com/office/drawing/2014/main" id="{8FC78B93-8E9B-D844-A9F1-3D4744E3DFA8}"/>
              </a:ext>
            </a:extLst>
          </p:cNvPr>
          <p:cNvGrpSpPr/>
          <p:nvPr/>
        </p:nvGrpSpPr>
        <p:grpSpPr>
          <a:xfrm>
            <a:off x="843477" y="698396"/>
            <a:ext cx="919181" cy="1562148"/>
            <a:chOff x="7979773" y="1210670"/>
            <a:chExt cx="919181" cy="1562148"/>
          </a:xfrm>
        </p:grpSpPr>
        <p:grpSp>
          <p:nvGrpSpPr>
            <p:cNvPr id="9" name="グループ化 8">
              <a:extLst>
                <a:ext uri="{FF2B5EF4-FFF2-40B4-BE49-F238E27FC236}">
                  <a16:creationId xmlns:a16="http://schemas.microsoft.com/office/drawing/2014/main" id="{64729539-5DA3-E14C-A957-D39DECDDB1E6}"/>
                </a:ext>
              </a:extLst>
            </p:cNvPr>
            <p:cNvGrpSpPr/>
            <p:nvPr/>
          </p:nvGrpSpPr>
          <p:grpSpPr>
            <a:xfrm>
              <a:off x="7979773" y="1210670"/>
              <a:ext cx="506480" cy="1041432"/>
              <a:chOff x="3764716" y="3952889"/>
              <a:chExt cx="804397" cy="1654014"/>
            </a:xfrm>
          </p:grpSpPr>
          <p:sp>
            <p:nvSpPr>
              <p:cNvPr id="20" name="角丸四角形 19">
                <a:extLst>
                  <a:ext uri="{FF2B5EF4-FFF2-40B4-BE49-F238E27FC236}">
                    <a16:creationId xmlns:a16="http://schemas.microsoft.com/office/drawing/2014/main" id="{442F8703-A202-0649-A958-8A717B33D3E1}"/>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C481D52-93F0-AF47-B986-77FB5E1DBF3E}"/>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F6B6FD16-4430-CF4C-8233-C36D30D33F47}"/>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C0F6A2F9-4C0A-8B4C-9061-2DA7572F5416}"/>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E606A378-7128-A049-95E4-589E444BC49C}"/>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4E65C1DE-1B27-0244-B050-D81B791FF499}"/>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5BBD3AA3-2497-2242-A52C-43303FB71F7C}"/>
                </a:ext>
              </a:extLst>
            </p:cNvPr>
            <p:cNvGrpSpPr/>
            <p:nvPr/>
          </p:nvGrpSpPr>
          <p:grpSpPr>
            <a:xfrm>
              <a:off x="8392474" y="1731386"/>
              <a:ext cx="506480" cy="1041432"/>
              <a:chOff x="3764716" y="3952889"/>
              <a:chExt cx="804397" cy="1654014"/>
            </a:xfrm>
          </p:grpSpPr>
          <p:sp>
            <p:nvSpPr>
              <p:cNvPr id="13" name="角丸四角形 12">
                <a:extLst>
                  <a:ext uri="{FF2B5EF4-FFF2-40B4-BE49-F238E27FC236}">
                    <a16:creationId xmlns:a16="http://schemas.microsoft.com/office/drawing/2014/main" id="{328777D8-C755-5345-AD92-D52988E9382E}"/>
                  </a:ext>
                </a:extLst>
              </p:cNvPr>
              <p:cNvSpPr/>
              <p:nvPr/>
            </p:nvSpPr>
            <p:spPr>
              <a:xfrm>
                <a:off x="3764716" y="3952889"/>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F2D9B59-9426-5A45-B965-A7E9B28E10E4}"/>
                  </a:ext>
                </a:extLst>
              </p:cNvPr>
              <p:cNvSpPr/>
              <p:nvPr/>
            </p:nvSpPr>
            <p:spPr>
              <a:xfrm>
                <a:off x="3824014" y="4162358"/>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084EA47B-779F-F148-950E-6A13D43F9572}"/>
                  </a:ext>
                </a:extLst>
              </p:cNvPr>
              <p:cNvSpPr/>
              <p:nvPr/>
            </p:nvSpPr>
            <p:spPr>
              <a:xfrm>
                <a:off x="4095750" y="4051300"/>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4DA7BB8E-27C1-9640-88E8-571B4E591B47}"/>
                  </a:ext>
                </a:extLst>
              </p:cNvPr>
              <p:cNvSpPr/>
              <p:nvPr/>
            </p:nvSpPr>
            <p:spPr>
              <a:xfrm>
                <a:off x="4248150" y="4048125"/>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ED46BF8-0881-814D-9AB9-F65B300FD766}"/>
                  </a:ext>
                </a:extLst>
              </p:cNvPr>
              <p:cNvSpPr/>
              <p:nvPr/>
            </p:nvSpPr>
            <p:spPr>
              <a:xfrm>
                <a:off x="4096714" y="5437368"/>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D80028E0-992E-084D-93DE-7CA2298DCB80}"/>
                  </a:ext>
                </a:extLst>
              </p:cNvPr>
              <p:cNvSpPr/>
              <p:nvPr/>
            </p:nvSpPr>
            <p:spPr>
              <a:xfrm>
                <a:off x="4107514" y="5448168"/>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214910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3E52A9-A4AF-4A44-99D4-653B39B861A0}"/>
              </a:ext>
            </a:extLst>
          </p:cNvPr>
          <p:cNvSpPr txBox="1"/>
          <p:nvPr/>
        </p:nvSpPr>
        <p:spPr>
          <a:xfrm>
            <a:off x="2127178" y="1030159"/>
            <a:ext cx="2762874" cy="830997"/>
          </a:xfrm>
          <a:prstGeom prst="rect">
            <a:avLst/>
          </a:prstGeom>
          <a:noFill/>
        </p:spPr>
        <p:txBody>
          <a:bodyPr wrap="square" rtlCol="0">
            <a:spAutoFit/>
          </a:bodyPr>
          <a:lstStyle/>
          <a:p>
            <a:r>
              <a:rPr kumimoji="1" lang="en-US" altLang="ja-JP" sz="4800" b="1" dirty="0"/>
              <a:t>Database</a:t>
            </a:r>
          </a:p>
        </p:txBody>
      </p:sp>
      <p:sp>
        <p:nvSpPr>
          <p:cNvPr id="11" name="テキスト ボックス 10">
            <a:extLst>
              <a:ext uri="{FF2B5EF4-FFF2-40B4-BE49-F238E27FC236}">
                <a16:creationId xmlns:a16="http://schemas.microsoft.com/office/drawing/2014/main" id="{789BE7A4-394E-1D44-9A94-422031A04A00}"/>
              </a:ext>
            </a:extLst>
          </p:cNvPr>
          <p:cNvSpPr txBox="1"/>
          <p:nvPr/>
        </p:nvSpPr>
        <p:spPr>
          <a:xfrm>
            <a:off x="2127178" y="3652243"/>
            <a:ext cx="7758348" cy="738664"/>
          </a:xfrm>
          <a:prstGeom prst="rect">
            <a:avLst/>
          </a:prstGeom>
          <a:noFill/>
        </p:spPr>
        <p:txBody>
          <a:bodyPr wrap="square" rtlCol="0">
            <a:spAutoFit/>
          </a:bodyPr>
          <a:lstStyle/>
          <a:p>
            <a:r>
              <a:rPr kumimoji="1" lang="ja-JP" altLang="en-US" sz="2400" b="1"/>
              <a:t>他機器との連携</a:t>
            </a:r>
            <a:endParaRPr kumimoji="1" lang="en-US" altLang="ja-JP" sz="2400" b="1" dirty="0"/>
          </a:p>
          <a:p>
            <a:pPr marL="285750" indent="-285750">
              <a:buFont typeface="Arial" panose="020B0604020202020204" pitchFamily="34" charset="0"/>
              <a:buChar char="•"/>
            </a:pPr>
            <a:r>
              <a:rPr kumimoji="1" lang="ja-JP" altLang="en-US" b="1"/>
              <a:t>端末にデータを送信する</a:t>
            </a:r>
            <a:endParaRPr kumimoji="1" lang="en-US" altLang="ja-JP" b="1" dirty="0"/>
          </a:p>
        </p:txBody>
      </p:sp>
      <p:sp>
        <p:nvSpPr>
          <p:cNvPr id="12" name="正方形/長方形 11">
            <a:extLst>
              <a:ext uri="{FF2B5EF4-FFF2-40B4-BE49-F238E27FC236}">
                <a16:creationId xmlns:a16="http://schemas.microsoft.com/office/drawing/2014/main" id="{6317EC35-2011-5945-B0F8-D4AC25D7EA24}"/>
              </a:ext>
            </a:extLst>
          </p:cNvPr>
          <p:cNvSpPr/>
          <p:nvPr/>
        </p:nvSpPr>
        <p:spPr>
          <a:xfrm>
            <a:off x="2127179" y="2248066"/>
            <a:ext cx="3243196" cy="1015663"/>
          </a:xfrm>
          <a:prstGeom prst="rect">
            <a:avLst/>
          </a:prstGeom>
        </p:spPr>
        <p:txBody>
          <a:bodyPr wrap="none">
            <a:spAutoFit/>
          </a:bodyPr>
          <a:lstStyle/>
          <a:p>
            <a:r>
              <a:rPr lang="ja-JP" altLang="en-US" sz="2400" b="1"/>
              <a:t>主な役割</a:t>
            </a:r>
            <a:endParaRPr lang="en-US" altLang="ja-JP" sz="2400" b="1" dirty="0"/>
          </a:p>
          <a:p>
            <a:pPr marL="285750" indent="-285750">
              <a:buFont typeface="Arial" panose="020B0604020202020204" pitchFamily="34" charset="0"/>
              <a:buChar char="•"/>
            </a:pPr>
            <a:r>
              <a:rPr lang="ja-JP" altLang="en-US" b="1"/>
              <a:t>鍵の状態変更や通知の管理</a:t>
            </a:r>
            <a:endParaRPr lang="en-US" altLang="ja-JP" b="1" dirty="0"/>
          </a:p>
          <a:p>
            <a:pPr marL="285750" indent="-285750">
              <a:buFont typeface="Arial" panose="020B0604020202020204" pitchFamily="34" charset="0"/>
              <a:buChar char="•"/>
            </a:pPr>
            <a:r>
              <a:rPr lang="ja-JP" altLang="en-US" b="1"/>
              <a:t>複数ユーザの情報の管理</a:t>
            </a:r>
            <a:endParaRPr lang="en-US" altLang="ja-JP" b="1" dirty="0"/>
          </a:p>
        </p:txBody>
      </p:sp>
      <p:sp>
        <p:nvSpPr>
          <p:cNvPr id="16" name="テキスト ボックス 15">
            <a:hlinkClick r:id="rId2" action="ppaction://hlinksldjump"/>
            <a:extLst>
              <a:ext uri="{FF2B5EF4-FFF2-40B4-BE49-F238E27FC236}">
                <a16:creationId xmlns:a16="http://schemas.microsoft.com/office/drawing/2014/main" id="{E8E8AA9F-553B-7F44-80F8-34AD259C6853}"/>
              </a:ext>
            </a:extLst>
          </p:cNvPr>
          <p:cNvSpPr txBox="1"/>
          <p:nvPr/>
        </p:nvSpPr>
        <p:spPr>
          <a:xfrm>
            <a:off x="11474118" y="5649789"/>
            <a:ext cx="675860" cy="369332"/>
          </a:xfrm>
          <a:prstGeom prst="rect">
            <a:avLst/>
          </a:prstGeom>
          <a:noFill/>
        </p:spPr>
        <p:txBody>
          <a:bodyPr wrap="square" rtlCol="0">
            <a:spAutoFit/>
          </a:bodyPr>
          <a:lstStyle/>
          <a:p>
            <a:r>
              <a:rPr kumimoji="1" lang="ja-JP" altLang="en-US" b="1">
                <a:hlinkClick r:id="rId2" action="ppaction://hlinksldjump"/>
              </a:rPr>
              <a:t>戻る</a:t>
            </a:r>
            <a:endParaRPr kumimoji="1" lang="ja-JP" altLang="en-US" b="1"/>
          </a:p>
        </p:txBody>
      </p:sp>
      <p:grpSp>
        <p:nvGrpSpPr>
          <p:cNvPr id="17" name="グループ化 16">
            <a:extLst>
              <a:ext uri="{FF2B5EF4-FFF2-40B4-BE49-F238E27FC236}">
                <a16:creationId xmlns:a16="http://schemas.microsoft.com/office/drawing/2014/main" id="{6D6643BC-B8C9-574A-9E68-A2A74F0FB539}"/>
              </a:ext>
            </a:extLst>
          </p:cNvPr>
          <p:cNvGrpSpPr/>
          <p:nvPr/>
        </p:nvGrpSpPr>
        <p:grpSpPr>
          <a:xfrm>
            <a:off x="751642" y="596204"/>
            <a:ext cx="1033670" cy="1580499"/>
            <a:chOff x="5307495" y="4051854"/>
            <a:chExt cx="1033670" cy="1417955"/>
          </a:xfrm>
        </p:grpSpPr>
        <p:sp>
          <p:nvSpPr>
            <p:cNvPr id="18" name="円柱 17">
              <a:extLst>
                <a:ext uri="{FF2B5EF4-FFF2-40B4-BE49-F238E27FC236}">
                  <a16:creationId xmlns:a16="http://schemas.microsoft.com/office/drawing/2014/main" id="{174CD9F2-4B9F-A544-9968-21267BD9F5E6}"/>
                </a:ext>
              </a:extLst>
            </p:cNvPr>
            <p:cNvSpPr/>
            <p:nvPr/>
          </p:nvSpPr>
          <p:spPr>
            <a:xfrm>
              <a:off x="5307496" y="4929809"/>
              <a:ext cx="1033669" cy="540000"/>
            </a:xfrm>
            <a:prstGeom prst="can">
              <a:avLst/>
            </a:prstGeom>
            <a:gradFill flip="none" rotWithShape="1">
              <a:gsLst>
                <a:gs pos="1000">
                  <a:schemeClr val="bg2">
                    <a:lumMod val="75000"/>
                  </a:schemeClr>
                </a:gs>
                <a:gs pos="0">
                  <a:schemeClr val="accent1">
                    <a:lumMod val="45000"/>
                    <a:lumOff val="55000"/>
                  </a:schemeClr>
                </a:gs>
                <a:gs pos="35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円柱 18">
              <a:extLst>
                <a:ext uri="{FF2B5EF4-FFF2-40B4-BE49-F238E27FC236}">
                  <a16:creationId xmlns:a16="http://schemas.microsoft.com/office/drawing/2014/main" id="{98AFC7EF-FE4B-5B4C-BBCC-1257243C3546}"/>
                </a:ext>
              </a:extLst>
            </p:cNvPr>
            <p:cNvSpPr/>
            <p:nvPr/>
          </p:nvSpPr>
          <p:spPr>
            <a:xfrm>
              <a:off x="5307495" y="4490832"/>
              <a:ext cx="1033669" cy="540000"/>
            </a:xfrm>
            <a:prstGeom prst="can">
              <a:avLst/>
            </a:prstGeom>
            <a:gradFill flip="none" rotWithShape="1">
              <a:gsLst>
                <a:gs pos="1000">
                  <a:schemeClr val="bg2">
                    <a:lumMod val="75000"/>
                  </a:schemeClr>
                </a:gs>
                <a:gs pos="0">
                  <a:schemeClr val="accent1">
                    <a:lumMod val="45000"/>
                    <a:lumOff val="55000"/>
                  </a:schemeClr>
                </a:gs>
                <a:gs pos="53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円柱 19">
              <a:extLst>
                <a:ext uri="{FF2B5EF4-FFF2-40B4-BE49-F238E27FC236}">
                  <a16:creationId xmlns:a16="http://schemas.microsoft.com/office/drawing/2014/main" id="{7F72340A-9F3D-8A46-B79E-C2303AEEEA10}"/>
                </a:ext>
              </a:extLst>
            </p:cNvPr>
            <p:cNvSpPr/>
            <p:nvPr/>
          </p:nvSpPr>
          <p:spPr>
            <a:xfrm>
              <a:off x="5307496" y="4051854"/>
              <a:ext cx="1033669" cy="540000"/>
            </a:xfrm>
            <a:prstGeom prst="can">
              <a:avLst/>
            </a:prstGeom>
            <a:gradFill flip="none" rotWithShape="1">
              <a:gsLst>
                <a:gs pos="1000">
                  <a:schemeClr val="bg2">
                    <a:lumMod val="75000"/>
                  </a:schemeClr>
                </a:gs>
                <a:gs pos="0">
                  <a:schemeClr val="accent1">
                    <a:lumMod val="45000"/>
                    <a:lumOff val="55000"/>
                  </a:schemeClr>
                </a:gs>
                <a:gs pos="68000">
                  <a:schemeClr val="bg2">
                    <a:lumMod val="25000"/>
                  </a:schemeClr>
                </a:gs>
                <a:gs pos="100000">
                  <a:schemeClr val="tx1"/>
                </a:gs>
              </a:gsLst>
              <a:lin ang="8100000" scaled="1"/>
              <a:tileRect/>
            </a:gradFill>
            <a:scene3d>
              <a:camera prst="orthographicFront">
                <a:rot lat="1980000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65443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グラフィックス 19" descr="教師">
            <a:extLst>
              <a:ext uri="{FF2B5EF4-FFF2-40B4-BE49-F238E27FC236}">
                <a16:creationId xmlns:a16="http://schemas.microsoft.com/office/drawing/2014/main" id="{8D54B846-24CE-9B4A-BBD5-C01A383DA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277" y="295541"/>
            <a:ext cx="9097112" cy="6530375"/>
          </a:xfrm>
          <a:prstGeom prst="rect">
            <a:avLst/>
          </a:prstGeom>
        </p:spPr>
      </p:pic>
      <p:sp>
        <p:nvSpPr>
          <p:cNvPr id="2" name="タイトル 1">
            <a:extLst>
              <a:ext uri="{FF2B5EF4-FFF2-40B4-BE49-F238E27FC236}">
                <a16:creationId xmlns:a16="http://schemas.microsoft.com/office/drawing/2014/main" id="{3F29D576-11B2-534B-B527-89C04BCDF4F3}"/>
              </a:ext>
            </a:extLst>
          </p:cNvPr>
          <p:cNvSpPr txBox="1">
            <a:spLocks/>
          </p:cNvSpPr>
          <p:nvPr/>
        </p:nvSpPr>
        <p:spPr>
          <a:xfrm>
            <a:off x="4138863" y="2678412"/>
            <a:ext cx="3914274" cy="914400"/>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800" u="sng">
                <a:solidFill>
                  <a:schemeClr val="bg1"/>
                </a:solidFill>
              </a:rPr>
              <a:t>アプリの概要</a:t>
            </a:r>
          </a:p>
        </p:txBody>
      </p:sp>
    </p:spTree>
    <p:extLst>
      <p:ext uri="{BB962C8B-B14F-4D97-AF65-F5344CB8AC3E}">
        <p14:creationId xmlns:p14="http://schemas.microsoft.com/office/powerpoint/2010/main" val="268577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9D576-11B2-534B-B527-89C04BCDF4F3}"/>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u="sng">
                <a:solidFill>
                  <a:schemeClr val="bg1"/>
                </a:solidFill>
              </a:rPr>
              <a:t>アプリの概要</a:t>
            </a:r>
          </a:p>
        </p:txBody>
      </p:sp>
      <p:grpSp>
        <p:nvGrpSpPr>
          <p:cNvPr id="3" name="グループ化 2">
            <a:extLst>
              <a:ext uri="{FF2B5EF4-FFF2-40B4-BE49-F238E27FC236}">
                <a16:creationId xmlns:a16="http://schemas.microsoft.com/office/drawing/2014/main" id="{7E2EDCAD-6F1B-4D4A-BF3D-31E92927B218}"/>
              </a:ext>
            </a:extLst>
          </p:cNvPr>
          <p:cNvGrpSpPr/>
          <p:nvPr/>
        </p:nvGrpSpPr>
        <p:grpSpPr>
          <a:xfrm>
            <a:off x="7656583" y="1833792"/>
            <a:ext cx="1878020" cy="3861615"/>
            <a:chOff x="928974" y="623852"/>
            <a:chExt cx="804397" cy="1654014"/>
          </a:xfrm>
        </p:grpSpPr>
        <p:sp>
          <p:nvSpPr>
            <p:cNvPr id="4" name="角丸四角形 3">
              <a:extLst>
                <a:ext uri="{FF2B5EF4-FFF2-40B4-BE49-F238E27FC236}">
                  <a16:creationId xmlns:a16="http://schemas.microsoft.com/office/drawing/2014/main" id="{811D1C4F-7B88-494F-9DEF-3A97D6A814E1}"/>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8FAB256-4009-0F47-BFF0-3851D18B6265}"/>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メイン画面</a:t>
              </a:r>
              <a:endParaRPr kumimoji="1" lang="en-US" altLang="ja-JP" dirty="0"/>
            </a:p>
          </p:txBody>
        </p:sp>
        <p:sp>
          <p:nvSpPr>
            <p:cNvPr id="6" name="角丸四角形 5">
              <a:extLst>
                <a:ext uri="{FF2B5EF4-FFF2-40B4-BE49-F238E27FC236}">
                  <a16:creationId xmlns:a16="http://schemas.microsoft.com/office/drawing/2014/main" id="{08F78EA7-FDCF-1A4C-9B6E-162F4EDD1DAD}"/>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7852FE1-ED07-7248-94D5-3B4C0D15D582}"/>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FDE0193-1504-CB44-B09B-BC9F26AD0D01}"/>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B764EF30-F339-A54D-BD1F-589BAEA9B7D6}"/>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a:extLst>
              <a:ext uri="{FF2B5EF4-FFF2-40B4-BE49-F238E27FC236}">
                <a16:creationId xmlns:a16="http://schemas.microsoft.com/office/drawing/2014/main" id="{8D311C51-4CA2-5C42-A148-9A25CEC7285C}"/>
              </a:ext>
            </a:extLst>
          </p:cNvPr>
          <p:cNvSpPr txBox="1">
            <a:spLocks/>
          </p:cNvSpPr>
          <p:nvPr/>
        </p:nvSpPr>
        <p:spPr>
          <a:xfrm>
            <a:off x="1146883" y="2836724"/>
            <a:ext cx="5965444" cy="252308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4800">
                <a:solidFill>
                  <a:schemeClr val="bg1"/>
                </a:solidFill>
                <a:latin typeface="+mn-ea"/>
              </a:rPr>
              <a:t>アプリ画面にて家の</a:t>
            </a:r>
            <a:endParaRPr lang="en-US" altLang="ja-JP" sz="4800" dirty="0">
              <a:solidFill>
                <a:schemeClr val="bg1"/>
              </a:solidFill>
              <a:latin typeface="+mn-ea"/>
            </a:endParaRPr>
          </a:p>
          <a:p>
            <a:pPr marL="0" indent="0">
              <a:buFont typeface="Wingdings 3" charset="2"/>
              <a:buNone/>
            </a:pPr>
            <a:r>
              <a:rPr lang="ja-JP" altLang="en-US" sz="4800">
                <a:solidFill>
                  <a:schemeClr val="bg1"/>
                </a:solidFill>
                <a:latin typeface="+mn-ea"/>
              </a:rPr>
              <a:t>鍵や電気の状態を</a:t>
            </a:r>
            <a:endParaRPr lang="en-US" altLang="ja-JP" sz="4800" dirty="0">
              <a:solidFill>
                <a:schemeClr val="bg1"/>
              </a:solidFill>
              <a:latin typeface="+mn-ea"/>
            </a:endParaRPr>
          </a:p>
          <a:p>
            <a:pPr marL="0" indent="0">
              <a:buFont typeface="Wingdings 3" charset="2"/>
              <a:buNone/>
            </a:pPr>
            <a:r>
              <a:rPr lang="ja-JP" altLang="en-US" sz="4800">
                <a:solidFill>
                  <a:schemeClr val="bg1"/>
                </a:solidFill>
                <a:latin typeface="+mn-ea"/>
              </a:rPr>
              <a:t>すぐに確認できる！</a:t>
            </a:r>
            <a:endParaRPr lang="en-US" altLang="ja-JP" sz="4800" dirty="0">
              <a:solidFill>
                <a:schemeClr val="bg1"/>
              </a:solidFill>
              <a:latin typeface="+mn-ea"/>
            </a:endParaRPr>
          </a:p>
        </p:txBody>
      </p:sp>
      <p:sp>
        <p:nvSpPr>
          <p:cNvPr id="12" name="テキスト ボックス 11">
            <a:extLst>
              <a:ext uri="{FF2B5EF4-FFF2-40B4-BE49-F238E27FC236}">
                <a16:creationId xmlns:a16="http://schemas.microsoft.com/office/drawing/2014/main" id="{B22D9C96-3BD2-D64B-8DFA-CF6BF67E39B2}"/>
              </a:ext>
            </a:extLst>
          </p:cNvPr>
          <p:cNvSpPr txBox="1"/>
          <p:nvPr/>
        </p:nvSpPr>
        <p:spPr>
          <a:xfrm>
            <a:off x="931980" y="2087046"/>
            <a:ext cx="2916098" cy="461665"/>
          </a:xfrm>
          <a:prstGeom prst="rect">
            <a:avLst/>
          </a:prstGeom>
          <a:noFill/>
        </p:spPr>
        <p:txBody>
          <a:bodyPr wrap="square" rtlCol="0">
            <a:spAutoFit/>
          </a:bodyPr>
          <a:lstStyle/>
          <a:p>
            <a:r>
              <a:rPr kumimoji="1" lang="en-US" altLang="ja-JP" sz="2400" dirty="0">
                <a:solidFill>
                  <a:schemeClr val="bg1"/>
                </a:solidFill>
                <a:latin typeface="Arial Rounded MT Bold" panose="020F0704030504030204" pitchFamily="34" charset="0"/>
                <a:cs typeface="Apple Chancery" panose="03020702040506060504" pitchFamily="66" charset="-79"/>
              </a:rPr>
              <a:t>Point1</a:t>
            </a:r>
            <a:endParaRPr kumimoji="1" lang="ja-JP" altLang="en-US" sz="2400">
              <a:solidFill>
                <a:schemeClr val="bg1"/>
              </a:solidFill>
              <a:latin typeface="Arial Rounded MT Bold" panose="020F0704030504030204" pitchFamily="34" charset="0"/>
              <a:cs typeface="Apple Chancery" panose="03020702040506060504" pitchFamily="66" charset="-79"/>
            </a:endParaRPr>
          </a:p>
        </p:txBody>
      </p:sp>
      <p:sp>
        <p:nvSpPr>
          <p:cNvPr id="13" name="コンテンツ プレースホルダー 2">
            <a:extLst>
              <a:ext uri="{FF2B5EF4-FFF2-40B4-BE49-F238E27FC236}">
                <a16:creationId xmlns:a16="http://schemas.microsoft.com/office/drawing/2014/main" id="{0B535279-FCF2-2E4D-8384-4DCF02D15C6B}"/>
              </a:ext>
            </a:extLst>
          </p:cNvPr>
          <p:cNvSpPr txBox="1">
            <a:spLocks/>
          </p:cNvSpPr>
          <p:nvPr/>
        </p:nvSpPr>
        <p:spPr>
          <a:xfrm>
            <a:off x="10078859" y="2976512"/>
            <a:ext cx="2252074" cy="90497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solidFill>
                  <a:schemeClr val="bg1"/>
                </a:solidFill>
                <a:latin typeface="+mn-ea"/>
              </a:rPr>
              <a:t>アイコンを見れば</a:t>
            </a:r>
            <a:endParaRPr lang="en-US" altLang="ja-JP" dirty="0">
              <a:solidFill>
                <a:schemeClr val="bg1"/>
              </a:solidFill>
              <a:latin typeface="+mn-ea"/>
            </a:endParaRPr>
          </a:p>
          <a:p>
            <a:pPr marL="0" indent="0">
              <a:buFont typeface="Wingdings 3" charset="2"/>
              <a:buNone/>
            </a:pPr>
            <a:r>
              <a:rPr lang="ja-JP" altLang="en-US">
                <a:solidFill>
                  <a:schemeClr val="bg1"/>
                </a:solidFill>
                <a:latin typeface="+mn-ea"/>
              </a:rPr>
              <a:t>一目でわかる！</a:t>
            </a:r>
            <a:endParaRPr lang="en-US" altLang="ja-JP" dirty="0">
              <a:solidFill>
                <a:schemeClr val="bg1"/>
              </a:solidFill>
              <a:latin typeface="+mn-ea"/>
            </a:endParaRPr>
          </a:p>
        </p:txBody>
      </p:sp>
      <p:cxnSp>
        <p:nvCxnSpPr>
          <p:cNvPr id="15" name="直線コネクタ 14">
            <a:extLst>
              <a:ext uri="{FF2B5EF4-FFF2-40B4-BE49-F238E27FC236}">
                <a16:creationId xmlns:a16="http://schemas.microsoft.com/office/drawing/2014/main" id="{7A1A63F5-DF85-524A-A98C-066A1975C1B2}"/>
              </a:ext>
            </a:extLst>
          </p:cNvPr>
          <p:cNvCxnSpPr>
            <a:cxnSpLocks/>
          </p:cNvCxnSpPr>
          <p:nvPr/>
        </p:nvCxnSpPr>
        <p:spPr>
          <a:xfrm flipH="1">
            <a:off x="10078859" y="2548711"/>
            <a:ext cx="811626" cy="2880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333A2C-E9CE-BE45-B768-649D00A34425}"/>
              </a:ext>
            </a:extLst>
          </p:cNvPr>
          <p:cNvCxnSpPr>
            <a:cxnSpLocks/>
          </p:cNvCxnSpPr>
          <p:nvPr/>
        </p:nvCxnSpPr>
        <p:spPr>
          <a:xfrm flipH="1" flipV="1">
            <a:off x="10078859" y="3764600"/>
            <a:ext cx="811626" cy="3100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グラフィックス 19" descr="教師">
            <a:extLst>
              <a:ext uri="{FF2B5EF4-FFF2-40B4-BE49-F238E27FC236}">
                <a16:creationId xmlns:a16="http://schemas.microsoft.com/office/drawing/2014/main" id="{8D54B846-24CE-9B4A-BBD5-C01A383DA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2405" y="413550"/>
            <a:ext cx="914400" cy="914400"/>
          </a:xfrm>
          <a:prstGeom prst="rect">
            <a:avLst/>
          </a:prstGeom>
        </p:spPr>
      </p:pic>
    </p:spTree>
    <p:extLst>
      <p:ext uri="{BB962C8B-B14F-4D97-AF65-F5344CB8AC3E}">
        <p14:creationId xmlns:p14="http://schemas.microsoft.com/office/powerpoint/2010/main" val="119669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9D576-11B2-534B-B527-89C04BCDF4F3}"/>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u="sng">
                <a:solidFill>
                  <a:schemeClr val="bg1"/>
                </a:solidFill>
              </a:rPr>
              <a:t>アプリの概要</a:t>
            </a:r>
          </a:p>
        </p:txBody>
      </p:sp>
      <p:grpSp>
        <p:nvGrpSpPr>
          <p:cNvPr id="3" name="グループ化 2">
            <a:extLst>
              <a:ext uri="{FF2B5EF4-FFF2-40B4-BE49-F238E27FC236}">
                <a16:creationId xmlns:a16="http://schemas.microsoft.com/office/drawing/2014/main" id="{7E2EDCAD-6F1B-4D4A-BF3D-31E92927B218}"/>
              </a:ext>
            </a:extLst>
          </p:cNvPr>
          <p:cNvGrpSpPr/>
          <p:nvPr/>
        </p:nvGrpSpPr>
        <p:grpSpPr>
          <a:xfrm>
            <a:off x="7656583" y="1833792"/>
            <a:ext cx="1878020" cy="3861615"/>
            <a:chOff x="928974" y="623852"/>
            <a:chExt cx="804397" cy="1654014"/>
          </a:xfrm>
        </p:grpSpPr>
        <p:sp>
          <p:nvSpPr>
            <p:cNvPr id="4" name="角丸四角形 3">
              <a:extLst>
                <a:ext uri="{FF2B5EF4-FFF2-40B4-BE49-F238E27FC236}">
                  <a16:creationId xmlns:a16="http://schemas.microsoft.com/office/drawing/2014/main" id="{811D1C4F-7B88-494F-9DEF-3A97D6A814E1}"/>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8FAB256-4009-0F47-BFF0-3851D18B6265}"/>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メイン画面</a:t>
              </a:r>
              <a:endParaRPr kumimoji="1" lang="en-US" altLang="ja-JP" dirty="0"/>
            </a:p>
          </p:txBody>
        </p:sp>
        <p:sp>
          <p:nvSpPr>
            <p:cNvPr id="6" name="角丸四角形 5">
              <a:extLst>
                <a:ext uri="{FF2B5EF4-FFF2-40B4-BE49-F238E27FC236}">
                  <a16:creationId xmlns:a16="http://schemas.microsoft.com/office/drawing/2014/main" id="{08F78EA7-FDCF-1A4C-9B6E-162F4EDD1DAD}"/>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7852FE1-ED07-7248-94D5-3B4C0D15D582}"/>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FDE0193-1504-CB44-B09B-BC9F26AD0D01}"/>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B764EF30-F339-A54D-BD1F-589BAEA9B7D6}"/>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a:extLst>
              <a:ext uri="{FF2B5EF4-FFF2-40B4-BE49-F238E27FC236}">
                <a16:creationId xmlns:a16="http://schemas.microsoft.com/office/drawing/2014/main" id="{8D311C51-4CA2-5C42-A148-9A25CEC7285C}"/>
              </a:ext>
            </a:extLst>
          </p:cNvPr>
          <p:cNvSpPr txBox="1">
            <a:spLocks/>
          </p:cNvSpPr>
          <p:nvPr/>
        </p:nvSpPr>
        <p:spPr>
          <a:xfrm>
            <a:off x="1146883" y="2836724"/>
            <a:ext cx="5965444" cy="252308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4800">
                <a:solidFill>
                  <a:schemeClr val="bg1"/>
                </a:solidFill>
                <a:latin typeface="+mn-ea"/>
              </a:rPr>
              <a:t>カギのかけ忘れや</a:t>
            </a:r>
            <a:endParaRPr lang="en-US" altLang="ja-JP" sz="4800" dirty="0">
              <a:solidFill>
                <a:schemeClr val="bg1"/>
              </a:solidFill>
              <a:latin typeface="+mn-ea"/>
            </a:endParaRPr>
          </a:p>
          <a:p>
            <a:pPr marL="0" indent="0">
              <a:buFont typeface="Wingdings 3" charset="2"/>
              <a:buNone/>
            </a:pPr>
            <a:r>
              <a:rPr lang="ja-JP" altLang="en-US" sz="4800">
                <a:solidFill>
                  <a:schemeClr val="bg1"/>
                </a:solidFill>
                <a:latin typeface="+mn-ea"/>
              </a:rPr>
              <a:t>電気の消し忘れを</a:t>
            </a:r>
            <a:endParaRPr lang="en-US" altLang="ja-JP" sz="4800" dirty="0">
              <a:solidFill>
                <a:schemeClr val="bg1"/>
              </a:solidFill>
              <a:latin typeface="+mn-ea"/>
            </a:endParaRPr>
          </a:p>
          <a:p>
            <a:pPr marL="0" indent="0">
              <a:buFont typeface="Wingdings 3" charset="2"/>
              <a:buNone/>
            </a:pPr>
            <a:r>
              <a:rPr lang="ja-JP" altLang="en-US" sz="4800">
                <a:solidFill>
                  <a:schemeClr val="bg1"/>
                </a:solidFill>
                <a:latin typeface="+mn-ea"/>
              </a:rPr>
              <a:t>通知してくれる！</a:t>
            </a:r>
            <a:endParaRPr lang="en-US" altLang="ja-JP" sz="4800" dirty="0">
              <a:solidFill>
                <a:schemeClr val="bg1"/>
              </a:solidFill>
              <a:latin typeface="+mn-ea"/>
            </a:endParaRPr>
          </a:p>
          <a:p>
            <a:pPr marL="0" indent="0">
              <a:buFont typeface="Wingdings 3" charset="2"/>
              <a:buNone/>
            </a:pPr>
            <a:endParaRPr lang="en-US" altLang="ja-JP" sz="4800" dirty="0">
              <a:solidFill>
                <a:schemeClr val="bg1"/>
              </a:solidFill>
              <a:latin typeface="+mn-ea"/>
            </a:endParaRPr>
          </a:p>
        </p:txBody>
      </p:sp>
      <p:sp>
        <p:nvSpPr>
          <p:cNvPr id="12" name="テキスト ボックス 11">
            <a:extLst>
              <a:ext uri="{FF2B5EF4-FFF2-40B4-BE49-F238E27FC236}">
                <a16:creationId xmlns:a16="http://schemas.microsoft.com/office/drawing/2014/main" id="{B22D9C96-3BD2-D64B-8DFA-CF6BF67E39B2}"/>
              </a:ext>
            </a:extLst>
          </p:cNvPr>
          <p:cNvSpPr txBox="1"/>
          <p:nvPr/>
        </p:nvSpPr>
        <p:spPr>
          <a:xfrm>
            <a:off x="931980" y="2087046"/>
            <a:ext cx="2916098" cy="461665"/>
          </a:xfrm>
          <a:prstGeom prst="rect">
            <a:avLst/>
          </a:prstGeom>
          <a:noFill/>
        </p:spPr>
        <p:txBody>
          <a:bodyPr wrap="square" rtlCol="0">
            <a:spAutoFit/>
          </a:bodyPr>
          <a:lstStyle/>
          <a:p>
            <a:r>
              <a:rPr kumimoji="1" lang="en-US" altLang="ja-JP" sz="2400" dirty="0">
                <a:solidFill>
                  <a:schemeClr val="bg1"/>
                </a:solidFill>
                <a:latin typeface="Arial Rounded MT Bold" panose="020F0704030504030204" pitchFamily="34" charset="0"/>
                <a:cs typeface="Apple Chancery" panose="03020702040506060504" pitchFamily="66" charset="-79"/>
              </a:rPr>
              <a:t>Point2</a:t>
            </a:r>
            <a:endParaRPr kumimoji="1" lang="ja-JP" altLang="en-US" sz="2400">
              <a:solidFill>
                <a:schemeClr val="bg1"/>
              </a:solidFill>
              <a:latin typeface="Arial Rounded MT Bold" panose="020F0704030504030204" pitchFamily="34" charset="0"/>
              <a:cs typeface="Apple Chancery" panose="03020702040506060504" pitchFamily="66" charset="-79"/>
            </a:endParaRPr>
          </a:p>
        </p:txBody>
      </p:sp>
      <p:sp>
        <p:nvSpPr>
          <p:cNvPr id="13" name="コンテンツ プレースホルダー 2">
            <a:extLst>
              <a:ext uri="{FF2B5EF4-FFF2-40B4-BE49-F238E27FC236}">
                <a16:creationId xmlns:a16="http://schemas.microsoft.com/office/drawing/2014/main" id="{0B535279-FCF2-2E4D-8384-4DCF02D15C6B}"/>
              </a:ext>
            </a:extLst>
          </p:cNvPr>
          <p:cNvSpPr txBox="1">
            <a:spLocks/>
          </p:cNvSpPr>
          <p:nvPr/>
        </p:nvSpPr>
        <p:spPr>
          <a:xfrm>
            <a:off x="9939926" y="2976514"/>
            <a:ext cx="2059569" cy="90497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solidFill>
                  <a:schemeClr val="bg1"/>
                </a:solidFill>
                <a:latin typeface="+mn-ea"/>
              </a:rPr>
              <a:t>カギのかけ忘れや電気の消し忘れがわかって安心！</a:t>
            </a:r>
            <a:endParaRPr lang="en-US" altLang="ja-JP" dirty="0">
              <a:solidFill>
                <a:schemeClr val="bg1"/>
              </a:solidFill>
              <a:latin typeface="+mn-ea"/>
            </a:endParaRPr>
          </a:p>
        </p:txBody>
      </p:sp>
      <p:cxnSp>
        <p:nvCxnSpPr>
          <p:cNvPr id="15" name="直線コネクタ 14">
            <a:extLst>
              <a:ext uri="{FF2B5EF4-FFF2-40B4-BE49-F238E27FC236}">
                <a16:creationId xmlns:a16="http://schemas.microsoft.com/office/drawing/2014/main" id="{7A1A63F5-DF85-524A-A98C-066A1975C1B2}"/>
              </a:ext>
            </a:extLst>
          </p:cNvPr>
          <p:cNvCxnSpPr>
            <a:cxnSpLocks/>
          </p:cNvCxnSpPr>
          <p:nvPr/>
        </p:nvCxnSpPr>
        <p:spPr>
          <a:xfrm flipH="1">
            <a:off x="10078859" y="2548711"/>
            <a:ext cx="811626" cy="2880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333A2C-E9CE-BE45-B768-649D00A34425}"/>
              </a:ext>
            </a:extLst>
          </p:cNvPr>
          <p:cNvCxnSpPr>
            <a:cxnSpLocks/>
          </p:cNvCxnSpPr>
          <p:nvPr/>
        </p:nvCxnSpPr>
        <p:spPr>
          <a:xfrm flipH="1" flipV="1">
            <a:off x="10078859" y="3908978"/>
            <a:ext cx="811626" cy="3100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グラフィックス 19" descr="教師">
            <a:extLst>
              <a:ext uri="{FF2B5EF4-FFF2-40B4-BE49-F238E27FC236}">
                <a16:creationId xmlns:a16="http://schemas.microsoft.com/office/drawing/2014/main" id="{8D54B846-24CE-9B4A-BBD5-C01A383DA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2405" y="413550"/>
            <a:ext cx="914400" cy="914400"/>
          </a:xfrm>
          <a:prstGeom prst="rect">
            <a:avLst/>
          </a:prstGeom>
        </p:spPr>
      </p:pic>
    </p:spTree>
    <p:extLst>
      <p:ext uri="{BB962C8B-B14F-4D97-AF65-F5344CB8AC3E}">
        <p14:creationId xmlns:p14="http://schemas.microsoft.com/office/powerpoint/2010/main" val="405811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9D576-11B2-534B-B527-89C04BCDF4F3}"/>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u="sng">
                <a:solidFill>
                  <a:schemeClr val="bg1"/>
                </a:solidFill>
              </a:rPr>
              <a:t>アプリの概要</a:t>
            </a:r>
          </a:p>
        </p:txBody>
      </p:sp>
      <p:grpSp>
        <p:nvGrpSpPr>
          <p:cNvPr id="3" name="グループ化 2">
            <a:extLst>
              <a:ext uri="{FF2B5EF4-FFF2-40B4-BE49-F238E27FC236}">
                <a16:creationId xmlns:a16="http://schemas.microsoft.com/office/drawing/2014/main" id="{7E2EDCAD-6F1B-4D4A-BF3D-31E92927B218}"/>
              </a:ext>
            </a:extLst>
          </p:cNvPr>
          <p:cNvGrpSpPr/>
          <p:nvPr/>
        </p:nvGrpSpPr>
        <p:grpSpPr>
          <a:xfrm>
            <a:off x="7656583" y="1833792"/>
            <a:ext cx="1878020" cy="3861615"/>
            <a:chOff x="928974" y="623852"/>
            <a:chExt cx="804397" cy="1654014"/>
          </a:xfrm>
        </p:grpSpPr>
        <p:sp>
          <p:nvSpPr>
            <p:cNvPr id="4" name="角丸四角形 3">
              <a:extLst>
                <a:ext uri="{FF2B5EF4-FFF2-40B4-BE49-F238E27FC236}">
                  <a16:creationId xmlns:a16="http://schemas.microsoft.com/office/drawing/2014/main" id="{811D1C4F-7B88-494F-9DEF-3A97D6A814E1}"/>
                </a:ext>
              </a:extLst>
            </p:cNvPr>
            <p:cNvSpPr/>
            <p:nvPr/>
          </p:nvSpPr>
          <p:spPr>
            <a:xfrm>
              <a:off x="928974" y="623852"/>
              <a:ext cx="804397" cy="1654014"/>
            </a:xfrm>
            <a:prstGeom prst="roundRect">
              <a:avLst/>
            </a:prstGeom>
            <a:gradFill>
              <a:gsLst>
                <a:gs pos="100000">
                  <a:schemeClr val="tx1">
                    <a:lumMod val="95000"/>
                    <a:lumOff val="5000"/>
                  </a:schemeClr>
                </a:gs>
                <a:gs pos="0">
                  <a:schemeClr val="accent1">
                    <a:lumMod val="45000"/>
                    <a:lumOff val="55000"/>
                  </a:schemeClr>
                </a:gs>
                <a:gs pos="10000">
                  <a:schemeClr val="tx1">
                    <a:lumMod val="50000"/>
                    <a:lumOff val="50000"/>
                  </a:schemeClr>
                </a:gs>
                <a:gs pos="0">
                  <a:schemeClr val="bg2">
                    <a:lumMod val="75000"/>
                  </a:schemeClr>
                </a:gs>
              </a:gsLst>
              <a:lin ang="7800000" scaled="0"/>
            </a:gradFill>
            <a:ln>
              <a:solidFill>
                <a:schemeClr val="dk1">
                  <a:shade val="50000"/>
                </a:schemeClr>
              </a:solidFill>
            </a:ln>
            <a:effectLst>
              <a:glow>
                <a:schemeClr val="accent1"/>
              </a:glow>
              <a:outerShdw blurRad="50800" dist="50800" dir="5400000" sx="96000" sy="96000" algn="ctr" rotWithShape="0">
                <a:srgbClr val="000000">
                  <a:alpha val="64000"/>
                </a:srgbClr>
              </a:outerShdw>
              <a:reflection endPos="0" dist="508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8FAB256-4009-0F47-BFF0-3851D18B6265}"/>
                </a:ext>
              </a:extLst>
            </p:cNvPr>
            <p:cNvSpPr/>
            <p:nvPr/>
          </p:nvSpPr>
          <p:spPr>
            <a:xfrm>
              <a:off x="988272" y="833321"/>
              <a:ext cx="685800" cy="1235075"/>
            </a:xfrm>
            <a:prstGeom prst="rect">
              <a:avLst/>
            </a:prstGeom>
            <a:gradFill>
              <a:gsLst>
                <a:gs pos="100000">
                  <a:schemeClr val="bg1">
                    <a:lumMod val="65000"/>
                  </a:schemeClr>
                </a:gs>
                <a:gs pos="0">
                  <a:schemeClr val="accent1">
                    <a:lumMod val="45000"/>
                    <a:lumOff val="55000"/>
                  </a:schemeClr>
                </a:gs>
                <a:gs pos="47000">
                  <a:schemeClr val="bg1">
                    <a:lumMod val="95000"/>
                  </a:schemeClr>
                </a:gs>
                <a:gs pos="0">
                  <a:schemeClr val="bg1"/>
                </a:gs>
              </a:gsLst>
              <a:lin ang="9000000" scaled="0"/>
            </a:gra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メイン画面</a:t>
              </a:r>
              <a:endParaRPr kumimoji="1" lang="en-US" altLang="ja-JP" dirty="0"/>
            </a:p>
          </p:txBody>
        </p:sp>
        <p:sp>
          <p:nvSpPr>
            <p:cNvPr id="6" name="角丸四角形 5">
              <a:extLst>
                <a:ext uri="{FF2B5EF4-FFF2-40B4-BE49-F238E27FC236}">
                  <a16:creationId xmlns:a16="http://schemas.microsoft.com/office/drawing/2014/main" id="{08F78EA7-FDCF-1A4C-9B6E-162F4EDD1DAD}"/>
                </a:ext>
              </a:extLst>
            </p:cNvPr>
            <p:cNvSpPr/>
            <p:nvPr/>
          </p:nvSpPr>
          <p:spPr>
            <a:xfrm>
              <a:off x="1260008" y="722263"/>
              <a:ext cx="118800" cy="14400"/>
            </a:xfrm>
            <a:prstGeom prst="roundRect">
              <a:avLst/>
            </a:prstGeom>
            <a:solidFill>
              <a:schemeClr val="tx1"/>
            </a:solidFill>
            <a:ln w="5080">
              <a:solidFill>
                <a:schemeClr val="bg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7852FE1-ED07-7248-94D5-3B4C0D15D582}"/>
                </a:ext>
              </a:extLst>
            </p:cNvPr>
            <p:cNvSpPr/>
            <p:nvPr/>
          </p:nvSpPr>
          <p:spPr>
            <a:xfrm>
              <a:off x="1412408" y="719088"/>
              <a:ext cx="21600" cy="21600"/>
            </a:xfrm>
            <a:prstGeom prst="ellipse">
              <a:avLst/>
            </a:prstGeom>
            <a:ln w="5080">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FDE0193-1504-CB44-B09B-BC9F26AD0D01}"/>
                </a:ext>
              </a:extLst>
            </p:cNvPr>
            <p:cNvSpPr/>
            <p:nvPr/>
          </p:nvSpPr>
          <p:spPr>
            <a:xfrm>
              <a:off x="1260972" y="2108331"/>
              <a:ext cx="129600" cy="129600"/>
            </a:xfrm>
            <a:prstGeom prst="ellipse">
              <a:avLst/>
            </a:prstGeom>
            <a:solidFill>
              <a:schemeClr val="bg2">
                <a:lumMod val="25000"/>
              </a:schemeClr>
            </a:solid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B764EF30-F339-A54D-BD1F-589BAEA9B7D6}"/>
                </a:ext>
              </a:extLst>
            </p:cNvPr>
            <p:cNvSpPr/>
            <p:nvPr/>
          </p:nvSpPr>
          <p:spPr>
            <a:xfrm>
              <a:off x="1271772" y="2119131"/>
              <a:ext cx="108000" cy="108000"/>
            </a:xfrm>
            <a:prstGeom prst="ellipse">
              <a:avLst/>
            </a:prstGeom>
            <a:gradFill>
              <a:gsLst>
                <a:gs pos="100000">
                  <a:schemeClr val="bg2">
                    <a:lumMod val="50000"/>
                  </a:schemeClr>
                </a:gs>
                <a:gs pos="0">
                  <a:schemeClr val="accent1">
                    <a:lumMod val="45000"/>
                    <a:lumOff val="55000"/>
                  </a:schemeClr>
                </a:gs>
                <a:gs pos="51000">
                  <a:schemeClr val="bg2">
                    <a:lumMod val="25000"/>
                  </a:schemeClr>
                </a:gs>
                <a:gs pos="0">
                  <a:schemeClr val="tx1"/>
                </a:gs>
              </a:gsLst>
              <a:lin ang="78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a:extLst>
              <a:ext uri="{FF2B5EF4-FFF2-40B4-BE49-F238E27FC236}">
                <a16:creationId xmlns:a16="http://schemas.microsoft.com/office/drawing/2014/main" id="{8D311C51-4CA2-5C42-A148-9A25CEC7285C}"/>
              </a:ext>
            </a:extLst>
          </p:cNvPr>
          <p:cNvSpPr txBox="1">
            <a:spLocks/>
          </p:cNvSpPr>
          <p:nvPr/>
        </p:nvSpPr>
        <p:spPr>
          <a:xfrm>
            <a:off x="1146883" y="2836724"/>
            <a:ext cx="5965444" cy="252308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4800">
                <a:solidFill>
                  <a:schemeClr val="bg1"/>
                </a:solidFill>
                <a:latin typeface="+mn-ea"/>
              </a:rPr>
              <a:t>家族で情報を共有</a:t>
            </a:r>
            <a:endParaRPr lang="en-US" altLang="ja-JP" sz="4800" dirty="0">
              <a:solidFill>
                <a:schemeClr val="bg1"/>
              </a:solidFill>
              <a:latin typeface="+mn-ea"/>
            </a:endParaRPr>
          </a:p>
          <a:p>
            <a:pPr marL="0" indent="0">
              <a:buFont typeface="Wingdings 3" charset="2"/>
              <a:buNone/>
            </a:pPr>
            <a:r>
              <a:rPr lang="ja-JP" altLang="en-US" sz="4800">
                <a:solidFill>
                  <a:schemeClr val="bg1"/>
                </a:solidFill>
                <a:latin typeface="+mn-ea"/>
              </a:rPr>
              <a:t>することができる！</a:t>
            </a:r>
            <a:endParaRPr lang="en-US" altLang="ja-JP" sz="4800" dirty="0">
              <a:solidFill>
                <a:schemeClr val="bg1"/>
              </a:solidFill>
              <a:latin typeface="+mn-ea"/>
            </a:endParaRPr>
          </a:p>
          <a:p>
            <a:pPr marL="0" indent="0">
              <a:buFont typeface="Wingdings 3" charset="2"/>
              <a:buNone/>
            </a:pPr>
            <a:endParaRPr lang="en-US" altLang="ja-JP" sz="4800" dirty="0">
              <a:solidFill>
                <a:schemeClr val="bg1"/>
              </a:solidFill>
              <a:latin typeface="+mn-ea"/>
            </a:endParaRPr>
          </a:p>
        </p:txBody>
      </p:sp>
      <p:sp>
        <p:nvSpPr>
          <p:cNvPr id="12" name="テキスト ボックス 11">
            <a:extLst>
              <a:ext uri="{FF2B5EF4-FFF2-40B4-BE49-F238E27FC236}">
                <a16:creationId xmlns:a16="http://schemas.microsoft.com/office/drawing/2014/main" id="{B22D9C96-3BD2-D64B-8DFA-CF6BF67E39B2}"/>
              </a:ext>
            </a:extLst>
          </p:cNvPr>
          <p:cNvSpPr txBox="1"/>
          <p:nvPr/>
        </p:nvSpPr>
        <p:spPr>
          <a:xfrm>
            <a:off x="931980" y="2087046"/>
            <a:ext cx="2916098" cy="461665"/>
          </a:xfrm>
          <a:prstGeom prst="rect">
            <a:avLst/>
          </a:prstGeom>
          <a:noFill/>
        </p:spPr>
        <p:txBody>
          <a:bodyPr wrap="square" rtlCol="0">
            <a:spAutoFit/>
          </a:bodyPr>
          <a:lstStyle/>
          <a:p>
            <a:r>
              <a:rPr kumimoji="1" lang="en-US" altLang="ja-JP" sz="2400" dirty="0">
                <a:solidFill>
                  <a:schemeClr val="bg1"/>
                </a:solidFill>
                <a:latin typeface="Arial Rounded MT Bold" panose="020F0704030504030204" pitchFamily="34" charset="0"/>
                <a:cs typeface="Apple Chancery" panose="03020702040506060504" pitchFamily="66" charset="-79"/>
              </a:rPr>
              <a:t>Point3</a:t>
            </a:r>
            <a:endParaRPr kumimoji="1" lang="ja-JP" altLang="en-US" sz="2400">
              <a:solidFill>
                <a:schemeClr val="bg1"/>
              </a:solidFill>
              <a:latin typeface="Arial Rounded MT Bold" panose="020F0704030504030204" pitchFamily="34" charset="0"/>
              <a:cs typeface="Apple Chancery" panose="03020702040506060504" pitchFamily="66" charset="-79"/>
            </a:endParaRPr>
          </a:p>
        </p:txBody>
      </p:sp>
      <p:sp>
        <p:nvSpPr>
          <p:cNvPr id="13" name="コンテンツ プレースホルダー 2">
            <a:extLst>
              <a:ext uri="{FF2B5EF4-FFF2-40B4-BE49-F238E27FC236}">
                <a16:creationId xmlns:a16="http://schemas.microsoft.com/office/drawing/2014/main" id="{0B535279-FCF2-2E4D-8384-4DCF02D15C6B}"/>
              </a:ext>
            </a:extLst>
          </p:cNvPr>
          <p:cNvSpPr txBox="1">
            <a:spLocks/>
          </p:cNvSpPr>
          <p:nvPr/>
        </p:nvSpPr>
        <p:spPr>
          <a:xfrm>
            <a:off x="9939926" y="2976514"/>
            <a:ext cx="2059569" cy="90497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solidFill>
                  <a:schemeClr val="bg1"/>
                </a:solidFill>
                <a:latin typeface="+mn-ea"/>
              </a:rPr>
              <a:t>複数人にも対応！みんなで鍵と電気の管理ができる！</a:t>
            </a:r>
            <a:endParaRPr lang="en-US" altLang="ja-JP" dirty="0">
              <a:solidFill>
                <a:schemeClr val="bg1"/>
              </a:solidFill>
              <a:latin typeface="+mn-ea"/>
            </a:endParaRPr>
          </a:p>
        </p:txBody>
      </p:sp>
      <p:cxnSp>
        <p:nvCxnSpPr>
          <p:cNvPr id="15" name="直線コネクタ 14">
            <a:extLst>
              <a:ext uri="{FF2B5EF4-FFF2-40B4-BE49-F238E27FC236}">
                <a16:creationId xmlns:a16="http://schemas.microsoft.com/office/drawing/2014/main" id="{7A1A63F5-DF85-524A-A98C-066A1975C1B2}"/>
              </a:ext>
            </a:extLst>
          </p:cNvPr>
          <p:cNvCxnSpPr>
            <a:cxnSpLocks/>
          </p:cNvCxnSpPr>
          <p:nvPr/>
        </p:nvCxnSpPr>
        <p:spPr>
          <a:xfrm flipH="1">
            <a:off x="10078859" y="2548711"/>
            <a:ext cx="811626" cy="2880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333A2C-E9CE-BE45-B768-649D00A34425}"/>
              </a:ext>
            </a:extLst>
          </p:cNvPr>
          <p:cNvCxnSpPr>
            <a:cxnSpLocks/>
          </p:cNvCxnSpPr>
          <p:nvPr/>
        </p:nvCxnSpPr>
        <p:spPr>
          <a:xfrm flipH="1" flipV="1">
            <a:off x="10078859" y="3908978"/>
            <a:ext cx="811626" cy="3100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グラフィックス 19" descr="教師">
            <a:extLst>
              <a:ext uri="{FF2B5EF4-FFF2-40B4-BE49-F238E27FC236}">
                <a16:creationId xmlns:a16="http://schemas.microsoft.com/office/drawing/2014/main" id="{8D54B846-24CE-9B4A-BBD5-C01A383DA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2405" y="413550"/>
            <a:ext cx="914400" cy="914400"/>
          </a:xfrm>
          <a:prstGeom prst="rect">
            <a:avLst/>
          </a:prstGeom>
        </p:spPr>
      </p:pic>
    </p:spTree>
    <p:extLst>
      <p:ext uri="{BB962C8B-B14F-4D97-AF65-F5344CB8AC3E}">
        <p14:creationId xmlns:p14="http://schemas.microsoft.com/office/powerpoint/2010/main" val="1694976235"/>
      </p:ext>
    </p:extLst>
  </p:cSld>
  <p:clrMapOvr>
    <a:masterClrMapping/>
  </p:clrMapOvr>
</p:sld>
</file>

<file path=ppt/theme/theme1.xml><?xml version="1.0" encoding="utf-8"?>
<a:theme xmlns:a="http://schemas.openxmlformats.org/drawingml/2006/main" name="ファセット">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3000</Words>
  <Application>Microsoft Macintosh PowerPoint</Application>
  <PresentationFormat>ワイド画面</PresentationFormat>
  <Paragraphs>478</Paragraphs>
  <Slides>59</Slides>
  <Notes>37</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59</vt:i4>
      </vt:variant>
    </vt:vector>
  </HeadingPairs>
  <TitlesOfParts>
    <vt:vector size="68" baseType="lpstr">
      <vt:lpstr>YuMincho +36p Kana Demibold</vt:lpstr>
      <vt:lpstr>メイリオ</vt:lpstr>
      <vt:lpstr>游ゴシック</vt:lpstr>
      <vt:lpstr>Apple Chancery</vt:lpstr>
      <vt:lpstr>Arial</vt:lpstr>
      <vt:lpstr>Arial Rounded MT Bold</vt:lpstr>
      <vt:lpstr>Trebuchet MS</vt:lpstr>
      <vt:lpstr>Wingdings 3</vt:lpstr>
      <vt:lpstr>ファセット</vt:lpstr>
      <vt:lpstr>（オケロック）</vt:lpstr>
      <vt:lpstr>エレベーターピッチ</vt:lpstr>
      <vt:lpstr>このような事はありませんか？</vt:lpstr>
      <vt:lpstr>都道府県別　窃盗犯検挙数(平成29年)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設定画面動画</vt:lpstr>
      <vt:lpstr>❶ログイン</vt:lpstr>
      <vt:lpstr>❷自宅情報の登録</vt:lpstr>
      <vt:lpstr>❸通知条件の設定</vt:lpstr>
      <vt:lpstr>❹センサーの設定</vt:lpstr>
      <vt:lpstr>実演</vt:lpstr>
      <vt:lpstr>緊急通知の説明</vt:lpstr>
      <vt:lpstr>既存のアプリとの違い</vt:lpstr>
      <vt:lpstr>スマートロック</vt:lpstr>
      <vt:lpstr>既存のアプリ</vt:lpstr>
      <vt:lpstr>OKLOCKの特徴(1/2)</vt:lpstr>
      <vt:lpstr>OKLOCKの特徴(2/2)</vt:lpstr>
      <vt:lpstr>データ構造</vt:lpstr>
      <vt:lpstr>センサーの紹介</vt:lpstr>
      <vt:lpstr>PowerPoint プレゼンテーション</vt:lpstr>
      <vt:lpstr>PowerPoint プレゼンテーション</vt:lpstr>
      <vt:lpstr>リリースまでの流れ</vt:lpstr>
      <vt:lpstr>10月</vt:lpstr>
      <vt:lpstr>11月</vt:lpstr>
      <vt:lpstr>12月</vt:lpstr>
      <vt:lpstr>1月</vt:lpstr>
      <vt:lpstr>今後の展望</vt:lpstr>
      <vt:lpstr>開発環境 </vt:lpstr>
      <vt:lpstr>今回の開発で気づいたこと</vt:lpstr>
      <vt:lpstr>今回の開発で工夫したこと</vt:lpstr>
      <vt:lpstr>（オケロック）</vt:lpstr>
      <vt:lpstr>（オケロック）</vt:lpstr>
      <vt:lpstr>（オケロック）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理想登録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（オケロック）</dc:title>
  <dc:creator>s.kudo.278@ms.saitama-u.ac.jp</dc:creator>
  <cp:lastModifiedBy>s.kudo.278@ms.saitama-u.ac.jp</cp:lastModifiedBy>
  <cp:revision>14</cp:revision>
  <dcterms:created xsi:type="dcterms:W3CDTF">2020-01-20T08:28:50Z</dcterms:created>
  <dcterms:modified xsi:type="dcterms:W3CDTF">2020-01-21T07:18:42Z</dcterms:modified>
</cp:coreProperties>
</file>